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2111" r:id="rId9"/>
    <p:sldId id="2074" r:id="rId10"/>
    <p:sldId id="2071" r:id="rId11"/>
    <p:sldId id="2075" r:id="rId12"/>
    <p:sldId id="2076" r:id="rId13"/>
    <p:sldId id="2093" r:id="rId14"/>
    <p:sldId id="2073" r:id="rId15"/>
    <p:sldId id="2081" r:id="rId16"/>
    <p:sldId id="2091" r:id="rId17"/>
    <p:sldId id="2092" r:id="rId18"/>
    <p:sldId id="2082" r:id="rId19"/>
    <p:sldId id="2085" r:id="rId20"/>
    <p:sldId id="2084" r:id="rId21"/>
    <p:sldId id="2094" r:id="rId22"/>
    <p:sldId id="2087" r:id="rId23"/>
    <p:sldId id="2083" r:id="rId24"/>
    <p:sldId id="2110" r:id="rId25"/>
    <p:sldId id="2095" r:id="rId26"/>
    <p:sldId id="2096" r:id="rId27"/>
    <p:sldId id="2097" r:id="rId28"/>
    <p:sldId id="2077"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C00000"/>
    <a:srgbClr val="4E9AEE"/>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2" Type="http://schemas.openxmlformats.org/officeDocument/2006/relationships/hyperlink" Target="https://zhuanlan.zhihu.com/p/453992336"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模型量化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1A97B-D3B0-9F46-BBDE-D77A4ED3E07F}"/>
              </a:ext>
            </a:extLst>
          </p:cNvPr>
          <p:cNvSpPr>
            <a:spLocks noGrp="1"/>
          </p:cNvSpPr>
          <p:nvPr>
            <p:ph type="title"/>
          </p:nvPr>
        </p:nvSpPr>
        <p:spPr/>
        <p:txBody>
          <a:bodyPr/>
          <a:lstStyle/>
          <a:p>
            <a:r>
              <a:rPr kumimoji="1" lang="zh-CN" altLang="en-US" dirty="0"/>
              <a:t>量化技术落地的三大挑战</a:t>
            </a:r>
          </a:p>
        </p:txBody>
      </p:sp>
      <p:sp>
        <p:nvSpPr>
          <p:cNvPr id="3" name="内容占位符 2">
            <a:extLst>
              <a:ext uri="{FF2B5EF4-FFF2-40B4-BE49-F238E27FC236}">
                <a16:creationId xmlns:a16="http://schemas.microsoft.com/office/drawing/2014/main" id="{ACD3BA1B-0DFC-2249-B018-453622199A20}"/>
              </a:ext>
            </a:extLst>
          </p:cNvPr>
          <p:cNvSpPr>
            <a:spLocks noGrp="1"/>
          </p:cNvSpPr>
          <p:nvPr>
            <p:ph sz="half" idx="1"/>
          </p:nvPr>
        </p:nvSpPr>
        <p:spPr/>
        <p:txBody>
          <a:bodyPr/>
          <a:lstStyle/>
          <a:p>
            <a:pPr marL="0" indent="0">
              <a:buNone/>
            </a:pPr>
            <a:r>
              <a:rPr kumimoji="1" lang="zh-CN" altLang="en-US" sz="2400" b="1" dirty="0"/>
              <a:t>精度挑战</a:t>
            </a:r>
            <a:endParaRPr kumimoji="1" lang="en-US" altLang="zh-CN" sz="2400" b="1" dirty="0"/>
          </a:p>
          <a:p>
            <a:r>
              <a:rPr kumimoji="1" lang="zh-CN" altLang="en-US" b="1" dirty="0"/>
              <a:t>量化方法：</a:t>
            </a:r>
            <a:r>
              <a:rPr kumimoji="1" lang="zh-CN" altLang="en-US" dirty="0"/>
              <a:t>线性量化对数据分布的描述不精确</a:t>
            </a:r>
            <a:endParaRPr kumimoji="1" lang="en-US" altLang="zh-CN" dirty="0"/>
          </a:p>
          <a:p>
            <a:r>
              <a:rPr kumimoji="1" lang="zh-CN" altLang="en-US" b="1" dirty="0"/>
              <a:t>低比特：</a:t>
            </a:r>
            <a:r>
              <a:rPr kumimoji="1" lang="zh-CN" altLang="en-US" dirty="0"/>
              <a:t>从 </a:t>
            </a:r>
            <a:r>
              <a:rPr kumimoji="1" lang="en-US" altLang="zh-CN" dirty="0"/>
              <a:t>16bits</a:t>
            </a:r>
            <a:r>
              <a:rPr kumimoji="1" lang="zh-CN" altLang="en-US" dirty="0"/>
              <a:t> </a:t>
            </a:r>
            <a:r>
              <a:rPr kumimoji="1" lang="en-US" altLang="zh-CN" dirty="0"/>
              <a:t>-&gt;</a:t>
            </a:r>
            <a:r>
              <a:rPr kumimoji="1" lang="zh-CN" altLang="en-US" dirty="0"/>
              <a:t> </a:t>
            </a:r>
            <a:r>
              <a:rPr kumimoji="1" lang="en-US" altLang="zh-CN" dirty="0"/>
              <a:t>4bits</a:t>
            </a:r>
            <a:r>
              <a:rPr kumimoji="1" lang="zh-CN" altLang="en-US" dirty="0"/>
              <a:t> 比特数越低，精度损失越大</a:t>
            </a:r>
            <a:endParaRPr kumimoji="1" lang="en-US" altLang="zh-CN" dirty="0"/>
          </a:p>
          <a:p>
            <a:r>
              <a:rPr kumimoji="1" lang="zh-CN" altLang="en-US" b="1" dirty="0"/>
              <a:t>任务：</a:t>
            </a:r>
            <a:r>
              <a:rPr kumimoji="1" lang="zh-CN" altLang="en-US" dirty="0"/>
              <a:t>分类、检测、识别中任务越复杂，精度损失越大</a:t>
            </a:r>
            <a:endParaRPr kumimoji="1" lang="en-US" altLang="zh-CN" dirty="0"/>
          </a:p>
          <a:p>
            <a:r>
              <a:rPr kumimoji="1" lang="zh-CN" altLang="en-US" b="1" dirty="0"/>
              <a:t>大小：</a:t>
            </a:r>
            <a:r>
              <a:rPr kumimoji="1" lang="zh-CN" altLang="en-US" dirty="0"/>
              <a:t>模型越小，精度损失越大</a:t>
            </a:r>
            <a:endParaRPr kumimoji="1" lang="en-US" altLang="zh-CN" dirty="0"/>
          </a:p>
          <a:p>
            <a:endParaRPr kumimoji="1" lang="zh-CN" altLang="en-US" dirty="0"/>
          </a:p>
        </p:txBody>
      </p:sp>
    </p:spTree>
    <p:extLst>
      <p:ext uri="{BB962C8B-B14F-4D97-AF65-F5344CB8AC3E}">
        <p14:creationId xmlns:p14="http://schemas.microsoft.com/office/powerpoint/2010/main" val="317934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1A97B-D3B0-9F46-BBDE-D77A4ED3E07F}"/>
              </a:ext>
            </a:extLst>
          </p:cNvPr>
          <p:cNvSpPr>
            <a:spLocks noGrp="1"/>
          </p:cNvSpPr>
          <p:nvPr>
            <p:ph type="title"/>
          </p:nvPr>
        </p:nvSpPr>
        <p:spPr/>
        <p:txBody>
          <a:bodyPr/>
          <a:lstStyle/>
          <a:p>
            <a:r>
              <a:rPr kumimoji="1" lang="zh-CN" altLang="en-US" dirty="0"/>
              <a:t>量化技术落地的三大挑战</a:t>
            </a:r>
          </a:p>
        </p:txBody>
      </p:sp>
      <p:sp>
        <p:nvSpPr>
          <p:cNvPr id="3" name="内容占位符 2">
            <a:extLst>
              <a:ext uri="{FF2B5EF4-FFF2-40B4-BE49-F238E27FC236}">
                <a16:creationId xmlns:a16="http://schemas.microsoft.com/office/drawing/2014/main" id="{ACD3BA1B-0DFC-2249-B018-453622199A20}"/>
              </a:ext>
            </a:extLst>
          </p:cNvPr>
          <p:cNvSpPr>
            <a:spLocks noGrp="1"/>
          </p:cNvSpPr>
          <p:nvPr>
            <p:ph sz="half" idx="1"/>
          </p:nvPr>
        </p:nvSpPr>
        <p:spPr/>
        <p:txBody>
          <a:bodyPr/>
          <a:lstStyle/>
          <a:p>
            <a:pPr marL="0" indent="0">
              <a:buNone/>
            </a:pPr>
            <a:r>
              <a:rPr kumimoji="1" lang="zh-CN" altLang="en-US" sz="2400" b="1" dirty="0">
                <a:latin typeface="Gill Sans MT" panose="020B0502020104020203" pitchFamily="34" charset="0"/>
              </a:rPr>
              <a:t>硬件支持程度</a:t>
            </a:r>
            <a:endParaRPr kumimoji="1" lang="en-US" altLang="zh-CN" sz="2400" b="1" dirty="0">
              <a:latin typeface="Gill Sans MT" panose="020B0502020104020203" pitchFamily="34" charset="0"/>
            </a:endParaRPr>
          </a:p>
          <a:p>
            <a:r>
              <a:rPr kumimoji="1" lang="zh-CN" altLang="en-US" dirty="0">
                <a:latin typeface="Gill Sans MT" panose="020B0502020104020203" pitchFamily="34" charset="0"/>
              </a:rPr>
              <a:t>不同硬件支持的低比特指令不相同</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不同硬件提供不同的低比特指令计算方式不同（</a:t>
            </a:r>
            <a:r>
              <a:rPr kumimoji="1" lang="en-US" altLang="zh-CN" dirty="0">
                <a:latin typeface="Gill Sans MT" panose="020B0502020104020203" pitchFamily="34" charset="0"/>
              </a:rPr>
              <a:t>PF16</a:t>
            </a:r>
            <a:r>
              <a:rPr kumimoji="1" lang="zh-CN" altLang="en-US" dirty="0">
                <a:latin typeface="Gill Sans MT" panose="020B0502020104020203" pitchFamily="34" charset="0"/>
              </a:rPr>
              <a:t>、</a:t>
            </a:r>
            <a:r>
              <a:rPr kumimoji="1" lang="en-US" altLang="zh-CN" dirty="0">
                <a:latin typeface="Gill Sans MT" panose="020B0502020104020203" pitchFamily="34" charset="0"/>
              </a:rPr>
              <a:t>HF32</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不同硬件体系结构</a:t>
            </a:r>
            <a:r>
              <a:rPr kumimoji="1" lang="en-US" altLang="zh-CN" dirty="0">
                <a:latin typeface="Gill Sans MT" panose="020B0502020104020203" pitchFamily="34" charset="0"/>
              </a:rPr>
              <a:t>Kernel</a:t>
            </a:r>
            <a:r>
              <a:rPr kumimoji="1" lang="zh-CN" altLang="en-US" dirty="0">
                <a:latin typeface="Gill Sans MT" panose="020B0502020104020203" pitchFamily="34" charset="0"/>
              </a:rPr>
              <a:t>优化方式不同</a:t>
            </a:r>
          </a:p>
        </p:txBody>
      </p:sp>
      <p:pic>
        <p:nvPicPr>
          <p:cNvPr id="5" name="图片 4">
            <a:extLst>
              <a:ext uri="{FF2B5EF4-FFF2-40B4-BE49-F238E27FC236}">
                <a16:creationId xmlns:a16="http://schemas.microsoft.com/office/drawing/2014/main" id="{18AD50B3-A077-274B-BFB6-76054F808D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8021" y="3473163"/>
            <a:ext cx="6984776" cy="2671677"/>
          </a:xfrm>
          <a:prstGeom prst="rect">
            <a:avLst/>
          </a:prstGeom>
        </p:spPr>
      </p:pic>
    </p:spTree>
    <p:extLst>
      <p:ext uri="{BB962C8B-B14F-4D97-AF65-F5344CB8AC3E}">
        <p14:creationId xmlns:p14="http://schemas.microsoft.com/office/powerpoint/2010/main" val="330863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1A97B-D3B0-9F46-BBDE-D77A4ED3E07F}"/>
              </a:ext>
            </a:extLst>
          </p:cNvPr>
          <p:cNvSpPr>
            <a:spLocks noGrp="1"/>
          </p:cNvSpPr>
          <p:nvPr>
            <p:ph type="title"/>
          </p:nvPr>
        </p:nvSpPr>
        <p:spPr/>
        <p:txBody>
          <a:bodyPr/>
          <a:lstStyle/>
          <a:p>
            <a:r>
              <a:rPr kumimoji="1" lang="zh-CN" altLang="en-US" dirty="0"/>
              <a:t>量化技术落地的三大挑战</a:t>
            </a:r>
          </a:p>
        </p:txBody>
      </p:sp>
      <p:sp>
        <p:nvSpPr>
          <p:cNvPr id="3" name="内容占位符 2">
            <a:extLst>
              <a:ext uri="{FF2B5EF4-FFF2-40B4-BE49-F238E27FC236}">
                <a16:creationId xmlns:a16="http://schemas.microsoft.com/office/drawing/2014/main" id="{ACD3BA1B-0DFC-2249-B018-453622199A20}"/>
              </a:ext>
            </a:extLst>
          </p:cNvPr>
          <p:cNvSpPr>
            <a:spLocks noGrp="1"/>
          </p:cNvSpPr>
          <p:nvPr>
            <p:ph sz="half" idx="1"/>
          </p:nvPr>
        </p:nvSpPr>
        <p:spPr/>
        <p:txBody>
          <a:bodyPr/>
          <a:lstStyle/>
          <a:p>
            <a:pPr marL="0" indent="0">
              <a:buNone/>
            </a:pPr>
            <a:r>
              <a:rPr kumimoji="1" lang="zh-CN" altLang="en-US" sz="2400" b="1" dirty="0">
                <a:latin typeface="Gill Sans MT" panose="020B0502020104020203" pitchFamily="34" charset="0"/>
              </a:rPr>
              <a:t>软件算法是否能加速</a:t>
            </a:r>
            <a:endParaRPr kumimoji="1" lang="en-US" altLang="zh-CN" sz="2400" b="1" dirty="0">
              <a:latin typeface="Gill Sans MT" panose="020B0502020104020203" pitchFamily="34" charset="0"/>
            </a:endParaRPr>
          </a:p>
          <a:p>
            <a:r>
              <a:rPr kumimoji="1" lang="zh-CN" altLang="en-US" dirty="0">
                <a:latin typeface="Gill Sans MT" panose="020B0502020104020203" pitchFamily="34" charset="0"/>
              </a:rPr>
              <a:t>混合比特量化需要进行量化和反向量，插入 </a:t>
            </a:r>
            <a:r>
              <a:rPr kumimoji="1" lang="en-US" altLang="zh-CN" dirty="0">
                <a:latin typeface="Gill Sans MT" panose="020B0502020104020203" pitchFamily="34" charset="0"/>
              </a:rPr>
              <a:t>Cast</a:t>
            </a:r>
            <a:r>
              <a:rPr kumimoji="1" lang="zh-CN" altLang="en-US" dirty="0">
                <a:latin typeface="Gill Sans MT" panose="020B0502020104020203" pitchFamily="34" charset="0"/>
              </a:rPr>
              <a:t> 算子影响 </a:t>
            </a:r>
            <a:r>
              <a:rPr kumimoji="1" lang="en-US" altLang="zh-CN" dirty="0">
                <a:latin typeface="Gill Sans MT" panose="020B0502020104020203" pitchFamily="34" charset="0"/>
              </a:rPr>
              <a:t>kernel</a:t>
            </a:r>
            <a:r>
              <a:rPr kumimoji="1" lang="zh-CN" altLang="en-US" dirty="0">
                <a:latin typeface="Gill Sans MT" panose="020B0502020104020203" pitchFamily="34" charset="0"/>
              </a:rPr>
              <a:t> 执行性能</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降低运行时内存占用，与降低模型参数量的差异</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模型参数量小，压缩比高，不代表执行内存占用少</a:t>
            </a:r>
            <a:endParaRPr kumimoji="1"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F4B34E22-0D7D-3D4F-ADE5-7224ECB70C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5054" y="3703913"/>
            <a:ext cx="9520634" cy="2282958"/>
          </a:xfrm>
          <a:prstGeom prst="rect">
            <a:avLst/>
          </a:prstGeom>
        </p:spPr>
      </p:pic>
    </p:spTree>
    <p:extLst>
      <p:ext uri="{BB962C8B-B14F-4D97-AF65-F5344CB8AC3E}">
        <p14:creationId xmlns:p14="http://schemas.microsoft.com/office/powerpoint/2010/main" val="259399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为什么模型量化技术能够对实际部署起到加速作用？</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为什么需要对网络模型进行量化压缩？</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为什么不直接训练低精度的模型？（大模型呢？）</a:t>
            </a:r>
            <a:endParaRPr lang="en-US" altLang="zh-CN" dirty="0">
              <a:latin typeface="Gill Sans MT" panose="020B0502020104020203" pitchFamily="34" charset="0"/>
              <a:ea typeface="Microsoft YaHei" panose="020B0503020204020204" pitchFamily="34" charset="-122"/>
            </a:endParaRP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什么情况下不应该</a:t>
            </a:r>
            <a:r>
              <a:rPr lang="en-US" altLang="zh-CN" dirty="0">
                <a:latin typeface="Gill Sans MT" panose="020B0502020104020203" pitchFamily="34" charset="0"/>
                <a:ea typeface="Microsoft YaHei" panose="020B0503020204020204" pitchFamily="34" charset="-122"/>
              </a:rPr>
              <a:t>/</a:t>
            </a:r>
            <a:r>
              <a:rPr lang="zh-CN" altLang="en-US" dirty="0">
                <a:latin typeface="Gill Sans MT" panose="020B0502020104020203" pitchFamily="34" charset="0"/>
                <a:ea typeface="Microsoft YaHei" panose="020B0503020204020204" pitchFamily="34" charset="-122"/>
              </a:rPr>
              <a:t>应该使用模型量化？</a:t>
            </a:r>
            <a:endParaRPr lang="en-US" altLang="zh-CN" dirty="0">
              <a:latin typeface="Gill Sans MT" panose="020B0502020104020203" pitchFamily="34" charset="0"/>
              <a:ea typeface="Microsoft YaHei" panose="020B0503020204020204" pitchFamily="34" charset="-122"/>
            </a:endParaRPr>
          </a:p>
          <a:p>
            <a:pPr marL="0" indent="0">
              <a:buNone/>
            </a:pPr>
            <a:endParaRPr lang="zh-CN" altLang="en-US" dirty="0">
              <a:latin typeface="Gill Sans MT" panose="020B0502020104020203" pitchFamily="34" charset="0"/>
              <a:ea typeface="Microsoft YaHei" panose="020B0503020204020204" pitchFamily="34" charset="-122"/>
            </a:endParaRP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1640952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量化原理</a:t>
            </a:r>
          </a:p>
        </p:txBody>
      </p:sp>
    </p:spTree>
    <p:extLst>
      <p:ext uri="{BB962C8B-B14F-4D97-AF65-F5344CB8AC3E}">
        <p14:creationId xmlns:p14="http://schemas.microsoft.com/office/powerpoint/2010/main" val="74614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50651-3326-AF40-9A65-0EBEBAB5FFE1}"/>
              </a:ext>
            </a:extLst>
          </p:cNvPr>
          <p:cNvSpPr>
            <a:spLocks noGrp="1"/>
          </p:cNvSpPr>
          <p:nvPr>
            <p:ph type="title"/>
          </p:nvPr>
        </p:nvSpPr>
        <p:spPr/>
        <p:txBody>
          <a:bodyPr/>
          <a:lstStyle/>
          <a:p>
            <a:r>
              <a:rPr lang="zh-CN" altLang="en-US" dirty="0"/>
              <a:t>量化方法</a:t>
            </a:r>
            <a:endParaRPr kumimoji="1" lang="zh-CN" altLang="en-US" dirty="0"/>
          </a:p>
        </p:txBody>
      </p:sp>
      <p:sp>
        <p:nvSpPr>
          <p:cNvPr id="3" name="内容占位符 2">
            <a:extLst>
              <a:ext uri="{FF2B5EF4-FFF2-40B4-BE49-F238E27FC236}">
                <a16:creationId xmlns:a16="http://schemas.microsoft.com/office/drawing/2014/main" id="{DF498BB5-294B-0D4C-B46D-A6F4F28ABA62}"/>
              </a:ext>
            </a:extLst>
          </p:cNvPr>
          <p:cNvSpPr>
            <a:spLocks noGrp="1"/>
          </p:cNvSpPr>
          <p:nvPr>
            <p:ph sz="half" idx="1"/>
          </p:nvPr>
        </p:nvSpPr>
        <p:spPr/>
        <p:txBody>
          <a:bodyPr/>
          <a:lstStyle/>
          <a:p>
            <a:pPr marL="239106" lvl="1" indent="-239106">
              <a:buChar char="•"/>
            </a:pPr>
            <a:r>
              <a:rPr lang="zh-CN" altLang="en-US" sz="2000" b="1" dirty="0">
                <a:latin typeface="Gill Sans MT" panose="020B0502020104020203" pitchFamily="34" charset="0"/>
              </a:rPr>
              <a:t>量化训练 </a:t>
            </a:r>
            <a:r>
              <a:rPr lang="en-US" altLang="zh-CN" sz="2000" b="1" dirty="0">
                <a:latin typeface="Gill Sans MT" panose="020B0502020104020203" pitchFamily="34" charset="0"/>
              </a:rPr>
              <a:t>(Quant Aware Training, QAT)</a:t>
            </a:r>
          </a:p>
          <a:p>
            <a:pPr marL="357600" lvl="2" indent="0">
              <a:buNone/>
            </a:pPr>
            <a:r>
              <a:rPr lang="zh-CN" altLang="en-US" sz="1800" dirty="0">
                <a:latin typeface="Gill Sans MT" panose="020B0502020104020203" pitchFamily="34" charset="0"/>
              </a:rPr>
              <a:t>量化训练让模型感知量化运算对模型精度带来的影响，通过 </a:t>
            </a:r>
            <a:r>
              <a:rPr lang="en-US" altLang="zh-CN" sz="1800" dirty="0">
                <a:latin typeface="Gill Sans MT" panose="020B0502020104020203" pitchFamily="34" charset="0"/>
              </a:rPr>
              <a:t>finetune </a:t>
            </a:r>
            <a:r>
              <a:rPr lang="zh-CN" altLang="en-US" sz="1800" dirty="0">
                <a:latin typeface="Gill Sans MT" panose="020B0502020104020203" pitchFamily="34" charset="0"/>
              </a:rPr>
              <a:t>训练降低量化误差。</a:t>
            </a:r>
          </a:p>
          <a:p>
            <a:pPr marL="239106" lvl="1" indent="-239106">
              <a:buChar char="•"/>
            </a:pPr>
            <a:r>
              <a:rPr lang="zh-CN" altLang="en-US" sz="2000" b="1" dirty="0">
                <a:latin typeface="Gill Sans MT" panose="020B0502020104020203" pitchFamily="34" charset="0"/>
              </a:rPr>
              <a:t>动态离线量化 </a:t>
            </a:r>
            <a:r>
              <a:rPr lang="en-US" altLang="zh-CN" sz="2000" b="1" dirty="0">
                <a:latin typeface="Gill Sans MT" panose="020B0502020104020203" pitchFamily="34" charset="0"/>
              </a:rPr>
              <a:t>(Post Training Quantization Dynamic, PTQ Dynamic)</a:t>
            </a:r>
          </a:p>
          <a:p>
            <a:pPr marL="357600" lvl="2" indent="0">
              <a:buNone/>
            </a:pPr>
            <a:r>
              <a:rPr lang="zh-CN" altLang="en-US" sz="1800" dirty="0">
                <a:latin typeface="Gill Sans MT" panose="020B0502020104020203" pitchFamily="34" charset="0"/>
              </a:rPr>
              <a:t>动态离线量化仅将模型中特定算子的权重从</a:t>
            </a:r>
            <a:r>
              <a:rPr lang="en-US" altLang="zh-CN" sz="1800" dirty="0">
                <a:latin typeface="Gill Sans MT" panose="020B0502020104020203" pitchFamily="34" charset="0"/>
              </a:rPr>
              <a:t>FP32</a:t>
            </a:r>
            <a:r>
              <a:rPr lang="zh-CN" altLang="en-US" sz="1800" dirty="0">
                <a:latin typeface="Gill Sans MT" panose="020B0502020104020203" pitchFamily="34" charset="0"/>
              </a:rPr>
              <a:t>类型映射成 </a:t>
            </a:r>
            <a:r>
              <a:rPr lang="en-US" altLang="zh-CN" sz="1800" dirty="0">
                <a:latin typeface="Gill Sans MT" panose="020B0502020104020203" pitchFamily="34" charset="0"/>
              </a:rPr>
              <a:t>INT8/16 </a:t>
            </a:r>
            <a:r>
              <a:rPr lang="zh-CN" altLang="en-US" sz="1800" dirty="0">
                <a:latin typeface="Gill Sans MT" panose="020B0502020104020203" pitchFamily="34" charset="0"/>
              </a:rPr>
              <a:t>类型。</a:t>
            </a:r>
          </a:p>
          <a:p>
            <a:pPr marL="239106" lvl="1" indent="-239106">
              <a:buChar char="•"/>
            </a:pPr>
            <a:r>
              <a:rPr lang="zh-CN" altLang="en-US" sz="2000" b="1" dirty="0">
                <a:latin typeface="Gill Sans MT" panose="020B0502020104020203" pitchFamily="34" charset="0"/>
              </a:rPr>
              <a:t>静态离线量化 </a:t>
            </a:r>
            <a:r>
              <a:rPr lang="en-US" altLang="zh-CN" sz="2000" b="1" dirty="0">
                <a:latin typeface="Gill Sans MT" panose="020B0502020104020203" pitchFamily="34" charset="0"/>
              </a:rPr>
              <a:t>(Post Training Quantization Static, PTQ Static)</a:t>
            </a:r>
          </a:p>
          <a:p>
            <a:pPr marL="357600" lvl="2" indent="0">
              <a:buNone/>
            </a:pPr>
            <a:r>
              <a:rPr lang="zh-CN" altLang="en-US" sz="1800" dirty="0">
                <a:latin typeface="Gill Sans MT" panose="020B0502020104020203" pitchFamily="34" charset="0"/>
              </a:rPr>
              <a:t>静态离线量化使用少量无标签校准数据，采用 </a:t>
            </a:r>
            <a:r>
              <a:rPr lang="en-US" altLang="zh-CN" sz="1800" dirty="0">
                <a:latin typeface="Gill Sans MT" panose="020B0502020104020203" pitchFamily="34" charset="0"/>
              </a:rPr>
              <a:t>KL </a:t>
            </a:r>
            <a:r>
              <a:rPr lang="zh-CN" altLang="en-US" sz="1800" dirty="0">
                <a:latin typeface="Gill Sans MT" panose="020B0502020104020203" pitchFamily="34" charset="0"/>
              </a:rPr>
              <a:t>散度等方法计算量化比例因子。</a:t>
            </a:r>
          </a:p>
        </p:txBody>
      </p:sp>
    </p:spTree>
    <p:extLst>
      <p:ext uri="{BB962C8B-B14F-4D97-AF65-F5344CB8AC3E}">
        <p14:creationId xmlns:p14="http://schemas.microsoft.com/office/powerpoint/2010/main" val="12592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5DE32-774A-674E-AD64-18613E750630}"/>
              </a:ext>
            </a:extLst>
          </p:cNvPr>
          <p:cNvSpPr>
            <a:spLocks noGrp="1"/>
          </p:cNvSpPr>
          <p:nvPr>
            <p:ph type="title"/>
          </p:nvPr>
        </p:nvSpPr>
        <p:spPr/>
        <p:txBody>
          <a:bodyPr/>
          <a:lstStyle/>
          <a:p>
            <a:r>
              <a:rPr lang="zh-CN" altLang="en-US" dirty="0"/>
              <a:t>量化方法</a:t>
            </a:r>
            <a:endParaRPr kumimoji="1" lang="zh-CN" altLang="en-US" dirty="0"/>
          </a:p>
        </p:txBody>
      </p:sp>
      <p:pic>
        <p:nvPicPr>
          <p:cNvPr id="6" name="图片 5">
            <a:extLst>
              <a:ext uri="{FF2B5EF4-FFF2-40B4-BE49-F238E27FC236}">
                <a16:creationId xmlns:a16="http://schemas.microsoft.com/office/drawing/2014/main" id="{7C5453FA-DB65-CB41-B3ED-D37918C8AB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6644" y="1844824"/>
            <a:ext cx="10963473" cy="3854415"/>
          </a:xfrm>
          <a:prstGeom prst="rect">
            <a:avLst/>
          </a:prstGeom>
        </p:spPr>
      </p:pic>
    </p:spTree>
    <p:extLst>
      <p:ext uri="{BB962C8B-B14F-4D97-AF65-F5344CB8AC3E}">
        <p14:creationId xmlns:p14="http://schemas.microsoft.com/office/powerpoint/2010/main" val="195574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CE59B-DBB9-4540-9B3D-C719F2991AD9}"/>
              </a:ext>
            </a:extLst>
          </p:cNvPr>
          <p:cNvSpPr>
            <a:spLocks noGrp="1"/>
          </p:cNvSpPr>
          <p:nvPr>
            <p:ph type="title"/>
          </p:nvPr>
        </p:nvSpPr>
        <p:spPr/>
        <p:txBody>
          <a:bodyPr/>
          <a:lstStyle/>
          <a:p>
            <a:r>
              <a:rPr lang="zh-CN" altLang="en-US" dirty="0"/>
              <a:t>量化方法比较</a:t>
            </a:r>
            <a:endParaRPr kumimoji="1" lang="zh-CN" altLang="en-US" dirty="0"/>
          </a:p>
        </p:txBody>
      </p:sp>
      <p:graphicFrame>
        <p:nvGraphicFramePr>
          <p:cNvPr id="6" name="表格 5">
            <a:extLst>
              <a:ext uri="{FF2B5EF4-FFF2-40B4-BE49-F238E27FC236}">
                <a16:creationId xmlns:a16="http://schemas.microsoft.com/office/drawing/2014/main" id="{99F52AA4-AF9E-9F4C-B0F4-347EA9032AA9}"/>
              </a:ext>
            </a:extLst>
          </p:cNvPr>
          <p:cNvGraphicFramePr>
            <a:graphicFrameLocks noGrp="1"/>
          </p:cNvGraphicFramePr>
          <p:nvPr>
            <p:extLst>
              <p:ext uri="{D42A27DB-BD31-4B8C-83A1-F6EECF244321}">
                <p14:modId xmlns:p14="http://schemas.microsoft.com/office/powerpoint/2010/main" val="1757147069"/>
              </p:ext>
            </p:extLst>
          </p:nvPr>
        </p:nvGraphicFramePr>
        <p:xfrm>
          <a:off x="636977" y="1483772"/>
          <a:ext cx="10963470" cy="4555785"/>
        </p:xfrm>
        <a:graphic>
          <a:graphicData uri="http://schemas.openxmlformats.org/drawingml/2006/table">
            <a:tbl>
              <a:tblPr firstRow="1" bandRow="1">
                <a:tableStyleId>{D27102A9-8310-4765-A935-A1911B00CA55}</a:tableStyleId>
              </a:tblPr>
              <a:tblGrid>
                <a:gridCol w="1284940">
                  <a:extLst>
                    <a:ext uri="{9D8B030D-6E8A-4147-A177-3AD203B41FA5}">
                      <a16:colId xmlns:a16="http://schemas.microsoft.com/office/drawing/2014/main" val="1591973226"/>
                    </a:ext>
                  </a:extLst>
                </a:gridCol>
                <a:gridCol w="1656184">
                  <a:extLst>
                    <a:ext uri="{9D8B030D-6E8A-4147-A177-3AD203B41FA5}">
                      <a16:colId xmlns:a16="http://schemas.microsoft.com/office/drawing/2014/main" val="769399667"/>
                    </a:ext>
                  </a:extLst>
                </a:gridCol>
                <a:gridCol w="1944216">
                  <a:extLst>
                    <a:ext uri="{9D8B030D-6E8A-4147-A177-3AD203B41FA5}">
                      <a16:colId xmlns:a16="http://schemas.microsoft.com/office/drawing/2014/main" val="2462987956"/>
                    </a:ext>
                  </a:extLst>
                </a:gridCol>
                <a:gridCol w="1379500">
                  <a:extLst>
                    <a:ext uri="{9D8B030D-6E8A-4147-A177-3AD203B41FA5}">
                      <a16:colId xmlns:a16="http://schemas.microsoft.com/office/drawing/2014/main" val="1889087737"/>
                    </a:ext>
                  </a:extLst>
                </a:gridCol>
                <a:gridCol w="996764">
                  <a:extLst>
                    <a:ext uri="{9D8B030D-6E8A-4147-A177-3AD203B41FA5}">
                      <a16:colId xmlns:a16="http://schemas.microsoft.com/office/drawing/2014/main" val="3977166173"/>
                    </a:ext>
                  </a:extLst>
                </a:gridCol>
                <a:gridCol w="1152128">
                  <a:extLst>
                    <a:ext uri="{9D8B030D-6E8A-4147-A177-3AD203B41FA5}">
                      <a16:colId xmlns:a16="http://schemas.microsoft.com/office/drawing/2014/main" val="502760008"/>
                    </a:ext>
                  </a:extLst>
                </a:gridCol>
                <a:gridCol w="2549738">
                  <a:extLst>
                    <a:ext uri="{9D8B030D-6E8A-4147-A177-3AD203B41FA5}">
                      <a16:colId xmlns:a16="http://schemas.microsoft.com/office/drawing/2014/main" val="2357918860"/>
                    </a:ext>
                  </a:extLst>
                </a:gridCol>
              </a:tblGrid>
              <a:tr h="497490">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量化方法</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功能</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经典适用场景</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使用条件</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易用性</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精度损失</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预期收益</a:t>
                      </a:r>
                    </a:p>
                  </a:txBody>
                  <a:tcPr marL="95250" marR="95250" marT="57150" marB="57150" anchor="ctr"/>
                </a:tc>
                <a:extLst>
                  <a:ext uri="{0D108BD9-81ED-4DB2-BD59-A6C34878D82A}">
                    <a16:rowId xmlns:a16="http://schemas.microsoft.com/office/drawing/2014/main" val="3982849953"/>
                  </a:ext>
                </a:extLst>
              </a:tr>
              <a:tr h="1461804">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量化训练 </a:t>
                      </a:r>
                      <a:r>
                        <a:rPr lang="en-US" altLang="zh-CN" sz="1600" b="0" dirty="0">
                          <a:solidFill>
                            <a:srgbClr val="374154"/>
                          </a:solidFill>
                          <a:effectLst/>
                          <a:latin typeface="Gill Sans MT" panose="020B0502020104020203" pitchFamily="34" charset="0"/>
                          <a:ea typeface="Microsoft YaHei" panose="020B0503020204020204" pitchFamily="34" charset="-122"/>
                        </a:rPr>
                        <a:t>(</a:t>
                      </a:r>
                      <a:r>
                        <a:rPr lang="en-US" sz="1600" b="0" dirty="0">
                          <a:solidFill>
                            <a:srgbClr val="374154"/>
                          </a:solidFill>
                          <a:effectLst/>
                          <a:latin typeface="Gill Sans MT" panose="020B0502020104020203" pitchFamily="34" charset="0"/>
                          <a:ea typeface="Microsoft YaHei" panose="020B0503020204020204" pitchFamily="34" charset="-122"/>
                        </a:rPr>
                        <a:t>QAT)</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通过 </a:t>
                      </a:r>
                      <a:r>
                        <a:rPr lang="en-US" sz="1600" b="0" dirty="0">
                          <a:solidFill>
                            <a:srgbClr val="374154"/>
                          </a:solidFill>
                          <a:effectLst/>
                          <a:latin typeface="Gill Sans MT" panose="020B0502020104020203" pitchFamily="34" charset="0"/>
                          <a:ea typeface="Microsoft YaHei" panose="020B0503020204020204" pitchFamily="34" charset="-122"/>
                        </a:rPr>
                        <a:t>Finetune </a:t>
                      </a:r>
                      <a:r>
                        <a:rPr lang="zh-CN" altLang="en-US" sz="1600" b="0" dirty="0">
                          <a:solidFill>
                            <a:srgbClr val="374154"/>
                          </a:solidFill>
                          <a:effectLst/>
                          <a:latin typeface="Gill Sans MT" panose="020B0502020104020203" pitchFamily="34" charset="0"/>
                          <a:ea typeface="Microsoft YaHei" panose="020B0503020204020204" pitchFamily="34" charset="-122"/>
                        </a:rPr>
                        <a:t>训练将模型量化误差降到最小</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对量化敏感的场景、模型，例如目标检测、分割、</a:t>
                      </a:r>
                      <a:r>
                        <a:rPr lang="en-US" sz="1600" b="0" dirty="0">
                          <a:solidFill>
                            <a:srgbClr val="374154"/>
                          </a:solidFill>
                          <a:effectLst/>
                          <a:latin typeface="Gill Sans MT" panose="020B0502020104020203" pitchFamily="34" charset="0"/>
                          <a:ea typeface="Microsoft YaHei" panose="020B0503020204020204" pitchFamily="34" charset="-122"/>
                        </a:rPr>
                        <a:t>OCR </a:t>
                      </a:r>
                      <a:r>
                        <a:rPr lang="zh-CN" altLang="en-US" sz="1600" b="0" dirty="0">
                          <a:solidFill>
                            <a:srgbClr val="374154"/>
                          </a:solidFill>
                          <a:effectLst/>
                          <a:latin typeface="Gill Sans MT" panose="020B0502020104020203" pitchFamily="34" charset="0"/>
                          <a:ea typeface="Microsoft YaHei" panose="020B0503020204020204" pitchFamily="34" charset="-122"/>
                        </a:rPr>
                        <a:t>等</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有大量带标签数据</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好</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极小</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600" b="0" dirty="0">
                          <a:solidFill>
                            <a:srgbClr val="374154"/>
                          </a:solidFill>
                          <a:effectLst/>
                          <a:latin typeface="Gill Sans MT" panose="020B0502020104020203" pitchFamily="34" charset="0"/>
                          <a:ea typeface="Microsoft YaHei" panose="020B0503020204020204" pitchFamily="34" charset="-122"/>
                        </a:rPr>
                        <a:t>4X</a:t>
                      </a:r>
                      <a:r>
                        <a:rPr lang="zh-CN" altLang="en-US" sz="16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064870568"/>
                  </a:ext>
                </a:extLst>
              </a:tr>
              <a:tr h="1134687">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静态离线量化</a:t>
                      </a:r>
                      <a:endParaRPr lang="en-US" altLang="zh-CN" sz="1600" b="0" dirty="0">
                        <a:solidFill>
                          <a:srgbClr val="374154"/>
                        </a:solidFill>
                        <a:effectLst/>
                        <a:latin typeface="Gill Sans MT" panose="020B0502020104020203" pitchFamily="34" charset="0"/>
                        <a:ea typeface="Microsoft YaHei" panose="020B0503020204020204" pitchFamily="34" charset="-122"/>
                      </a:endParaRPr>
                    </a:p>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a:t>
                      </a:r>
                      <a:r>
                        <a:rPr lang="en-US" sz="1600" b="0" dirty="0">
                          <a:solidFill>
                            <a:srgbClr val="374154"/>
                          </a:solidFill>
                          <a:effectLst/>
                          <a:latin typeface="Gill Sans MT" panose="020B0502020104020203" pitchFamily="34" charset="0"/>
                          <a:ea typeface="Microsoft YaHei" panose="020B0503020204020204" pitchFamily="34" charset="-122"/>
                        </a:rPr>
                        <a:t>PTQ Static)</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通过少量校准数据得到量化模型</a:t>
                      </a:r>
                    </a:p>
                  </a:txBody>
                  <a:tcPr marL="95250" marR="95250" marT="57150" marB="57150" anchor="ctr"/>
                </a:tc>
                <a:tc>
                  <a:txBody>
                    <a:bodyPr/>
                    <a:lstStyle/>
                    <a:p>
                      <a:pPr algn="l" latinLnBrk="1"/>
                      <a:r>
                        <a:rPr lang="zh-CN" altLang="en-US" sz="1600" b="0">
                          <a:solidFill>
                            <a:srgbClr val="374154"/>
                          </a:solidFill>
                          <a:effectLst/>
                          <a:latin typeface="Gill Sans MT" panose="020B0502020104020203" pitchFamily="34" charset="0"/>
                          <a:ea typeface="Microsoft YaHei" panose="020B0503020204020204" pitchFamily="34" charset="-122"/>
                        </a:rPr>
                        <a:t>对量化不敏感的场景，例如图像分类任务</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有少量无标签数据</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较好</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较少</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6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600" b="0" dirty="0">
                          <a:solidFill>
                            <a:srgbClr val="374154"/>
                          </a:solidFill>
                          <a:effectLst/>
                          <a:latin typeface="Gill Sans MT" panose="020B0502020104020203" pitchFamily="34" charset="0"/>
                          <a:ea typeface="Microsoft YaHei" panose="020B0503020204020204" pitchFamily="34" charset="-122"/>
                        </a:rPr>
                        <a:t>4X</a:t>
                      </a:r>
                      <a:r>
                        <a:rPr lang="zh-CN" altLang="en-US" sz="16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868869262"/>
                  </a:ext>
                </a:extLst>
              </a:tr>
              <a:tr h="1461804">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动态离线量化 </a:t>
                      </a:r>
                      <a:endParaRPr lang="en-US" altLang="zh-CN" sz="1600" b="0" dirty="0">
                        <a:solidFill>
                          <a:srgbClr val="374154"/>
                        </a:solidFill>
                        <a:effectLst/>
                        <a:latin typeface="Gill Sans MT" panose="020B0502020104020203" pitchFamily="34" charset="0"/>
                        <a:ea typeface="Microsoft YaHei" panose="020B0503020204020204" pitchFamily="34" charset="-122"/>
                      </a:endParaRPr>
                    </a:p>
                    <a:p>
                      <a:pPr algn="l" latinLnBrk="1"/>
                      <a:r>
                        <a:rPr lang="en-US" altLang="zh-CN" sz="1600" b="0" dirty="0">
                          <a:solidFill>
                            <a:srgbClr val="374154"/>
                          </a:solidFill>
                          <a:effectLst/>
                          <a:latin typeface="Gill Sans MT" panose="020B0502020104020203" pitchFamily="34" charset="0"/>
                          <a:ea typeface="Microsoft YaHei" panose="020B0503020204020204" pitchFamily="34" charset="-122"/>
                        </a:rPr>
                        <a:t>(</a:t>
                      </a:r>
                      <a:r>
                        <a:rPr lang="en-US" sz="1600" b="0" dirty="0">
                          <a:solidFill>
                            <a:srgbClr val="374154"/>
                          </a:solidFill>
                          <a:effectLst/>
                          <a:latin typeface="Gill Sans MT" panose="020B0502020104020203" pitchFamily="34" charset="0"/>
                          <a:ea typeface="Microsoft YaHei" panose="020B0503020204020204" pitchFamily="34" charset="-122"/>
                        </a:rPr>
                        <a:t>PTQ Dynamic)</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仅量化模型的可学习权重</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模型体积大、访存开销大的模型，例如 </a:t>
                      </a:r>
                      <a:r>
                        <a:rPr lang="en-US" sz="1600" b="0" dirty="0">
                          <a:solidFill>
                            <a:srgbClr val="374154"/>
                          </a:solidFill>
                          <a:effectLst/>
                          <a:latin typeface="Gill Sans MT" panose="020B0502020104020203" pitchFamily="34" charset="0"/>
                          <a:ea typeface="Microsoft YaHei" panose="020B0503020204020204" pitchFamily="34" charset="-122"/>
                        </a:rPr>
                        <a:t>BERT </a:t>
                      </a:r>
                      <a:r>
                        <a:rPr lang="zh-CN" altLang="en-US" sz="1600" b="0" dirty="0">
                          <a:solidFill>
                            <a:srgbClr val="374154"/>
                          </a:solidFill>
                          <a:effectLst/>
                          <a:latin typeface="Gill Sans MT" panose="020B0502020104020203" pitchFamily="34" charset="0"/>
                          <a:ea typeface="Microsoft YaHei" panose="020B0503020204020204" pitchFamily="34" charset="-122"/>
                        </a:rPr>
                        <a:t>模型</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无</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6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600" b="0" dirty="0">
                          <a:solidFill>
                            <a:srgbClr val="374154"/>
                          </a:solidFill>
                          <a:effectLst/>
                          <a:latin typeface="Gill Sans MT" panose="020B0502020104020203" pitchFamily="34" charset="0"/>
                          <a:ea typeface="Microsoft YaHei" panose="020B0503020204020204" pitchFamily="34" charset="-122"/>
                        </a:rPr>
                        <a:t>2/4X</a:t>
                      </a:r>
                      <a:r>
                        <a:rPr lang="zh-CN" altLang="en-US" sz="16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2146845546"/>
                  </a:ext>
                </a:extLst>
              </a:tr>
            </a:tbl>
          </a:graphicData>
        </a:graphic>
      </p:graphicFrame>
    </p:spTree>
    <p:extLst>
      <p:ext uri="{BB962C8B-B14F-4D97-AF65-F5344CB8AC3E}">
        <p14:creationId xmlns:p14="http://schemas.microsoft.com/office/powerpoint/2010/main" val="1803072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3C5E6-E25B-B241-8850-85F2BA2D4722}"/>
              </a:ext>
            </a:extLst>
          </p:cNvPr>
          <p:cNvSpPr>
            <a:spLocks noGrp="1"/>
          </p:cNvSpPr>
          <p:nvPr>
            <p:ph type="title"/>
          </p:nvPr>
        </p:nvSpPr>
        <p:spPr/>
        <p:txBody>
          <a:bodyPr/>
          <a:lstStyle/>
          <a:p>
            <a:r>
              <a:rPr kumimoji="1" lang="zh-CN" altLang="en-US" dirty="0"/>
              <a:t>量化原理</a:t>
            </a:r>
          </a:p>
        </p:txBody>
      </p:sp>
      <p:sp>
        <p:nvSpPr>
          <p:cNvPr id="6" name="内容占位符 5">
            <a:extLst>
              <a:ext uri="{FF2B5EF4-FFF2-40B4-BE49-F238E27FC236}">
                <a16:creationId xmlns:a16="http://schemas.microsoft.com/office/drawing/2014/main" id="{E1DACBB6-8AD9-4245-A985-A3198DA5589B}"/>
              </a:ext>
            </a:extLst>
          </p:cNvPr>
          <p:cNvSpPr>
            <a:spLocks noGrp="1"/>
          </p:cNvSpPr>
          <p:nvPr>
            <p:ph sz="half" idx="1"/>
          </p:nvPr>
        </p:nvSpPr>
        <p:spPr>
          <a:xfrm>
            <a:off x="623635" y="1412776"/>
            <a:ext cx="10963473" cy="1008112"/>
          </a:xfrm>
        </p:spPr>
        <p:txBody>
          <a:bodyPr/>
          <a:lstStyle/>
          <a:p>
            <a:r>
              <a:rPr lang="zh-CN" altLang="en-US" dirty="0"/>
              <a:t>模型量化桥接了定点与浮点，建立了一种有效的数据映射关系，使得以较小的精度损失代价获得了较好的收益</a:t>
            </a:r>
          </a:p>
        </p:txBody>
      </p:sp>
      <p:pic>
        <p:nvPicPr>
          <p:cNvPr id="3" name="图片 2">
            <a:extLst>
              <a:ext uri="{FF2B5EF4-FFF2-40B4-BE49-F238E27FC236}">
                <a16:creationId xmlns:a16="http://schemas.microsoft.com/office/drawing/2014/main" id="{34AACD2E-2023-244E-A1AA-76CF86B434D4}"/>
              </a:ext>
            </a:extLst>
          </p:cNvPr>
          <p:cNvPicPr>
            <a:picLocks noChangeAspect="1"/>
          </p:cNvPicPr>
          <p:nvPr/>
        </p:nvPicPr>
        <p:blipFill>
          <a:blip r:embed="rId2"/>
          <a:stretch>
            <a:fillRect/>
          </a:stretch>
        </p:blipFill>
        <p:spPr>
          <a:xfrm>
            <a:off x="913805" y="3557919"/>
            <a:ext cx="4634797" cy="2272928"/>
          </a:xfrm>
          <a:prstGeom prst="rect">
            <a:avLst/>
          </a:prstGeom>
        </p:spPr>
      </p:pic>
      <p:sp>
        <p:nvSpPr>
          <p:cNvPr id="4" name="矩形 3">
            <a:extLst>
              <a:ext uri="{FF2B5EF4-FFF2-40B4-BE49-F238E27FC236}">
                <a16:creationId xmlns:a16="http://schemas.microsoft.com/office/drawing/2014/main" id="{F564AB34-4EC7-834E-9849-9CDAFD207F24}"/>
              </a:ext>
            </a:extLst>
          </p:cNvPr>
          <p:cNvSpPr/>
          <p:nvPr/>
        </p:nvSpPr>
        <p:spPr>
          <a:xfrm>
            <a:off x="1489869" y="3028890"/>
            <a:ext cx="3580532" cy="400110"/>
          </a:xfrm>
          <a:prstGeom prst="rect">
            <a:avLst/>
          </a:prstGeom>
        </p:spPr>
        <p:txBody>
          <a:bodyPr wrap="none">
            <a:spAutoFit/>
          </a:bodyPr>
          <a:lstStyle/>
          <a:p>
            <a:r>
              <a:rPr lang="en-US" altLang="zh-CN" sz="2000" dirty="0">
                <a:solidFill>
                  <a:srgbClr val="00FA00"/>
                </a:solidFill>
                <a:latin typeface="Gill Sans MT" panose="020B0502020104020203" pitchFamily="34" charset="0"/>
              </a:rPr>
              <a:t>No</a:t>
            </a:r>
            <a:r>
              <a:rPr lang="zh-CN" altLang="en-US" sz="2000" dirty="0">
                <a:solidFill>
                  <a:srgbClr val="00FA00"/>
                </a:solidFill>
                <a:latin typeface="Gill Sans MT" panose="020B0502020104020203" pitchFamily="34" charset="0"/>
              </a:rPr>
              <a:t> </a:t>
            </a:r>
            <a:r>
              <a:rPr lang="en-US" altLang="zh-CN" sz="2000" dirty="0">
                <a:solidFill>
                  <a:srgbClr val="00FA00"/>
                </a:solidFill>
                <a:latin typeface="Gill Sans MT" panose="020B0502020104020203" pitchFamily="34" charset="0"/>
              </a:rPr>
              <a:t>Saturation:</a:t>
            </a:r>
            <a:r>
              <a:rPr lang="zh-CN" altLang="en-US" sz="2000" dirty="0">
                <a:solidFill>
                  <a:srgbClr val="00FA00"/>
                </a:solidFill>
                <a:latin typeface="Gill Sans MT" panose="020B0502020104020203" pitchFamily="34" charset="0"/>
              </a:rPr>
              <a:t> </a:t>
            </a:r>
            <a:r>
              <a:rPr lang="en-US" altLang="zh-CN" sz="2000" dirty="0">
                <a:solidFill>
                  <a:srgbClr val="374154"/>
                </a:solidFill>
                <a:latin typeface="Gill Sans MT" panose="020B0502020104020203" pitchFamily="34" charset="0"/>
              </a:rPr>
              <a:t>map</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|max|</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to</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127</a:t>
            </a:r>
            <a:endParaRPr lang="zh-CN" altLang="en-US" sz="2000" dirty="0">
              <a:solidFill>
                <a:srgbClr val="374154"/>
              </a:solidFill>
              <a:latin typeface="Gill Sans MT" panose="020B0502020104020203" pitchFamily="34" charset="0"/>
            </a:endParaRPr>
          </a:p>
        </p:txBody>
      </p:sp>
      <p:sp>
        <p:nvSpPr>
          <p:cNvPr id="7" name="矩形 6">
            <a:extLst>
              <a:ext uri="{FF2B5EF4-FFF2-40B4-BE49-F238E27FC236}">
                <a16:creationId xmlns:a16="http://schemas.microsoft.com/office/drawing/2014/main" id="{BD0497FE-E5DE-A243-B5C6-24D9C4D51ED3}"/>
              </a:ext>
            </a:extLst>
          </p:cNvPr>
          <p:cNvSpPr/>
          <p:nvPr/>
        </p:nvSpPr>
        <p:spPr>
          <a:xfrm>
            <a:off x="7023012" y="3028890"/>
            <a:ext cx="3937360" cy="400110"/>
          </a:xfrm>
          <a:prstGeom prst="rect">
            <a:avLst/>
          </a:prstGeom>
        </p:spPr>
        <p:txBody>
          <a:bodyPr wrap="none">
            <a:spAutoFit/>
          </a:bodyPr>
          <a:lstStyle/>
          <a:p>
            <a:r>
              <a:rPr lang="en-US" altLang="zh-CN" sz="2000" dirty="0">
                <a:solidFill>
                  <a:srgbClr val="C00000"/>
                </a:solidFill>
                <a:latin typeface="Gill Sans MT" panose="020B0502020104020203" pitchFamily="34" charset="0"/>
              </a:rPr>
              <a:t>Saturation</a:t>
            </a:r>
            <a:r>
              <a:rPr lang="zh-CN" altLang="en-US" sz="2000" dirty="0">
                <a:solidFill>
                  <a:srgbClr val="00FA00"/>
                </a:solidFill>
                <a:latin typeface="Gill Sans MT" panose="020B0502020104020203" pitchFamily="34" charset="0"/>
              </a:rPr>
              <a:t> </a:t>
            </a:r>
            <a:r>
              <a:rPr lang="en-US" altLang="zh-CN" sz="2000" dirty="0">
                <a:solidFill>
                  <a:srgbClr val="374154"/>
                </a:solidFill>
                <a:latin typeface="Gill Sans MT" panose="020B0502020104020203" pitchFamily="34" charset="0"/>
              </a:rPr>
              <a:t>above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threshold|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to</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127</a:t>
            </a:r>
            <a:endParaRPr lang="zh-CN" altLang="en-US" sz="2000" dirty="0">
              <a:solidFill>
                <a:srgbClr val="374154"/>
              </a:solidFill>
              <a:latin typeface="Gill Sans MT" panose="020B0502020104020203" pitchFamily="34" charset="0"/>
            </a:endParaRPr>
          </a:p>
        </p:txBody>
      </p:sp>
      <p:pic>
        <p:nvPicPr>
          <p:cNvPr id="8" name="图片 7">
            <a:extLst>
              <a:ext uri="{FF2B5EF4-FFF2-40B4-BE49-F238E27FC236}">
                <a16:creationId xmlns:a16="http://schemas.microsoft.com/office/drawing/2014/main" id="{791DA589-547F-584E-9C64-2FC4C1DA88A1}"/>
              </a:ext>
            </a:extLst>
          </p:cNvPr>
          <p:cNvPicPr>
            <a:picLocks noChangeAspect="1"/>
          </p:cNvPicPr>
          <p:nvPr/>
        </p:nvPicPr>
        <p:blipFill>
          <a:blip r:embed="rId3"/>
          <a:stretch>
            <a:fillRect/>
          </a:stretch>
        </p:blipFill>
        <p:spPr>
          <a:xfrm>
            <a:off x="6530429" y="3562573"/>
            <a:ext cx="4684712" cy="2263621"/>
          </a:xfrm>
          <a:prstGeom prst="rect">
            <a:avLst/>
          </a:prstGeom>
        </p:spPr>
      </p:pic>
    </p:spTree>
    <p:extLst>
      <p:ext uri="{BB962C8B-B14F-4D97-AF65-F5344CB8AC3E}">
        <p14:creationId xmlns:p14="http://schemas.microsoft.com/office/powerpoint/2010/main" val="390122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3C5E6-E25B-B241-8850-85F2BA2D4722}"/>
              </a:ext>
            </a:extLst>
          </p:cNvPr>
          <p:cNvSpPr>
            <a:spLocks noGrp="1"/>
          </p:cNvSpPr>
          <p:nvPr>
            <p:ph type="title"/>
          </p:nvPr>
        </p:nvSpPr>
        <p:spPr/>
        <p:txBody>
          <a:bodyPr/>
          <a:lstStyle/>
          <a:p>
            <a:r>
              <a:rPr lang="zh-CN" altLang="en-US" dirty="0"/>
              <a:t>量化类型</a:t>
            </a:r>
          </a:p>
        </p:txBody>
      </p:sp>
      <p:sp>
        <p:nvSpPr>
          <p:cNvPr id="6" name="内容占位符 5">
            <a:extLst>
              <a:ext uri="{FF2B5EF4-FFF2-40B4-BE49-F238E27FC236}">
                <a16:creationId xmlns:a16="http://schemas.microsoft.com/office/drawing/2014/main" id="{E1DACBB6-8AD9-4245-A985-A3198DA5589B}"/>
              </a:ext>
            </a:extLst>
          </p:cNvPr>
          <p:cNvSpPr>
            <a:spLocks noGrp="1"/>
          </p:cNvSpPr>
          <p:nvPr>
            <p:ph sz="half" idx="1"/>
          </p:nvPr>
        </p:nvSpPr>
        <p:spPr/>
        <p:txBody>
          <a:bodyPr/>
          <a:lstStyle/>
          <a:p>
            <a:r>
              <a:rPr lang="zh-CN" altLang="en-US" dirty="0"/>
              <a:t>线性量化可分为对称量化和非对称量化</a:t>
            </a:r>
          </a:p>
        </p:txBody>
      </p:sp>
      <p:pic>
        <p:nvPicPr>
          <p:cNvPr id="7" name="图片 6">
            <a:extLst>
              <a:ext uri="{FF2B5EF4-FFF2-40B4-BE49-F238E27FC236}">
                <a16:creationId xmlns:a16="http://schemas.microsoft.com/office/drawing/2014/main" id="{49EBC02A-7B22-4A47-8C94-9853CD639F44}"/>
              </a:ext>
            </a:extLst>
          </p:cNvPr>
          <p:cNvPicPr>
            <a:picLocks noChangeAspect="1"/>
          </p:cNvPicPr>
          <p:nvPr/>
        </p:nvPicPr>
        <p:blipFill>
          <a:blip r:embed="rId2"/>
          <a:stretch>
            <a:fillRect/>
          </a:stretch>
        </p:blipFill>
        <p:spPr>
          <a:xfrm>
            <a:off x="841797" y="2996952"/>
            <a:ext cx="4781630" cy="2344936"/>
          </a:xfrm>
          <a:prstGeom prst="rect">
            <a:avLst/>
          </a:prstGeom>
        </p:spPr>
      </p:pic>
      <p:pic>
        <p:nvPicPr>
          <p:cNvPr id="8" name="图片 7">
            <a:extLst>
              <a:ext uri="{FF2B5EF4-FFF2-40B4-BE49-F238E27FC236}">
                <a16:creationId xmlns:a16="http://schemas.microsoft.com/office/drawing/2014/main" id="{6006733F-FF5B-EE4F-81E4-30C6DF7EF24A}"/>
              </a:ext>
            </a:extLst>
          </p:cNvPr>
          <p:cNvPicPr>
            <a:picLocks noChangeAspect="1"/>
          </p:cNvPicPr>
          <p:nvPr/>
        </p:nvPicPr>
        <p:blipFill>
          <a:blip r:embed="rId3"/>
          <a:stretch>
            <a:fillRect/>
          </a:stretch>
        </p:blipFill>
        <p:spPr>
          <a:xfrm>
            <a:off x="6604575" y="2996952"/>
            <a:ext cx="4781631" cy="2360032"/>
          </a:xfrm>
          <a:prstGeom prst="rect">
            <a:avLst/>
          </a:prstGeom>
        </p:spPr>
      </p:pic>
    </p:spTree>
    <p:extLst>
      <p:ext uri="{BB962C8B-B14F-4D97-AF65-F5344CB8AC3E}">
        <p14:creationId xmlns:p14="http://schemas.microsoft.com/office/powerpoint/2010/main" val="397597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知识蒸馏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3C5E6-E25B-B241-8850-85F2BA2D4722}"/>
              </a:ext>
            </a:extLst>
          </p:cNvPr>
          <p:cNvSpPr>
            <a:spLocks noGrp="1"/>
          </p:cNvSpPr>
          <p:nvPr>
            <p:ph type="title"/>
          </p:nvPr>
        </p:nvSpPr>
        <p:spPr/>
        <p:txBody>
          <a:bodyPr/>
          <a:lstStyle/>
          <a:p>
            <a:r>
              <a:rPr kumimoji="1" lang="zh-CN" altLang="en-US" dirty="0"/>
              <a:t>量化原理</a:t>
            </a:r>
          </a:p>
        </p:txBody>
      </p:sp>
      <p:sp>
        <p:nvSpPr>
          <p:cNvPr id="6" name="内容占位符 5">
            <a:extLst>
              <a:ext uri="{FF2B5EF4-FFF2-40B4-BE49-F238E27FC236}">
                <a16:creationId xmlns:a16="http://schemas.microsoft.com/office/drawing/2014/main" id="{E1DACBB6-8AD9-4245-A985-A3198DA5589B}"/>
              </a:ext>
            </a:extLst>
          </p:cNvPr>
          <p:cNvSpPr>
            <a:spLocks noGrp="1"/>
          </p:cNvSpPr>
          <p:nvPr>
            <p:ph sz="half" idx="1"/>
          </p:nvPr>
        </p:nvSpPr>
        <p:spPr/>
        <p:txBody>
          <a:bodyPr/>
          <a:lstStyle/>
          <a:p>
            <a:r>
              <a:rPr lang="zh-CN" altLang="en-US" dirty="0">
                <a:latin typeface="Gill Sans MT" panose="020B0502020104020203" pitchFamily="34" charset="0"/>
              </a:rPr>
              <a:t>要弄懂模型量化的原理就是要弄懂这种数据映射关系，浮点与定点数据的转换公式如下：</a:t>
            </a: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R </a:t>
            </a:r>
            <a:r>
              <a:rPr lang="zh-CN" altLang="en-US" dirty="0">
                <a:latin typeface="Gill Sans MT" panose="020B0502020104020203" pitchFamily="34" charset="0"/>
              </a:rPr>
              <a:t>表示输入的浮点数据</a:t>
            </a:r>
          </a:p>
          <a:p>
            <a:r>
              <a:rPr lang="en-US" altLang="zh-CN" dirty="0">
                <a:latin typeface="Gill Sans MT" panose="020B0502020104020203" pitchFamily="34" charset="0"/>
              </a:rPr>
              <a:t>Q </a:t>
            </a:r>
            <a:r>
              <a:rPr lang="zh-CN" altLang="en-US" dirty="0">
                <a:latin typeface="Gill Sans MT" panose="020B0502020104020203" pitchFamily="34" charset="0"/>
              </a:rPr>
              <a:t>表示量化之后的定点数据</a:t>
            </a:r>
          </a:p>
          <a:p>
            <a:r>
              <a:rPr lang="en-US" altLang="zh-CN" dirty="0">
                <a:latin typeface="Gill Sans MT" panose="020B0502020104020203" pitchFamily="34" charset="0"/>
              </a:rPr>
              <a:t>Z </a:t>
            </a:r>
            <a:r>
              <a:rPr lang="zh-CN" altLang="en-US" dirty="0">
                <a:latin typeface="Gill Sans MT" panose="020B0502020104020203" pitchFamily="34" charset="0"/>
              </a:rPr>
              <a:t>表示零点（</a:t>
            </a:r>
            <a:r>
              <a:rPr lang="en-US" altLang="zh-CN" dirty="0">
                <a:latin typeface="Gill Sans MT" panose="020B0502020104020203" pitchFamily="34" charset="0"/>
              </a:rPr>
              <a:t>Zero Point</a:t>
            </a:r>
            <a:r>
              <a:rPr lang="zh-CN" altLang="en-US" dirty="0">
                <a:latin typeface="Gill Sans MT" panose="020B0502020104020203" pitchFamily="34" charset="0"/>
              </a:rPr>
              <a:t>）的数值</a:t>
            </a:r>
          </a:p>
          <a:p>
            <a:r>
              <a:rPr lang="en-US" altLang="zh-CN" dirty="0">
                <a:latin typeface="Gill Sans MT" panose="020B0502020104020203" pitchFamily="34" charset="0"/>
              </a:rPr>
              <a:t>S </a:t>
            </a:r>
            <a:r>
              <a:rPr lang="zh-CN" altLang="en-US" dirty="0">
                <a:latin typeface="Gill Sans MT" panose="020B0502020104020203" pitchFamily="34" charset="0"/>
              </a:rPr>
              <a:t>表示缩放因子（</a:t>
            </a:r>
            <a:r>
              <a:rPr lang="en-US" altLang="zh-CN" dirty="0">
                <a:latin typeface="Gill Sans MT" panose="020B0502020104020203" pitchFamily="34" charset="0"/>
              </a:rPr>
              <a:t>Scale</a:t>
            </a:r>
            <a:r>
              <a:rPr lang="zh-CN" altLang="en-US" dirty="0">
                <a:latin typeface="Gill Sans MT" panose="020B0502020104020203" pitchFamily="34" charset="0"/>
              </a:rPr>
              <a:t>）的数值</a:t>
            </a:r>
          </a:p>
        </p:txBody>
      </p:sp>
      <p:pic>
        <p:nvPicPr>
          <p:cNvPr id="2050" name="Picture 2" descr="equation.pdf">
            <a:extLst>
              <a:ext uri="{FF2B5EF4-FFF2-40B4-BE49-F238E27FC236}">
                <a16:creationId xmlns:a16="http://schemas.microsoft.com/office/drawing/2014/main" id="{F61E2F00-E305-F54C-96BA-05E2936F1A4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90269" y="2132856"/>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quation.pdf">
            <a:extLst>
              <a:ext uri="{FF2B5EF4-FFF2-40B4-BE49-F238E27FC236}">
                <a16:creationId xmlns:a16="http://schemas.microsoft.com/office/drawing/2014/main" id="{EC6A0161-3018-764D-A44C-2331B996FCA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4519" y="3162300"/>
            <a:ext cx="1943100" cy="2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量化原理</a:t>
            </a:r>
          </a:p>
        </p:txBody>
      </p:sp>
      <p:sp>
        <p:nvSpPr>
          <p:cNvPr id="3" name="内容占位符 2">
            <a:extLst>
              <a:ext uri="{FF2B5EF4-FFF2-40B4-BE49-F238E27FC236}">
                <a16:creationId xmlns:a16="http://schemas.microsoft.com/office/drawing/2014/main" id="{CCAE7C04-F93B-3143-92F0-BE521B6C5C41}"/>
              </a:ext>
            </a:extLst>
          </p:cNvPr>
          <p:cNvSpPr>
            <a:spLocks noGrp="1"/>
          </p:cNvSpPr>
          <p:nvPr>
            <p:ph sz="half" idx="1"/>
          </p:nvPr>
        </p:nvSpPr>
        <p:spPr/>
        <p:txBody>
          <a:bodyPr/>
          <a:lstStyle/>
          <a:p>
            <a:r>
              <a:rPr lang="zh-CN" altLang="en-US" dirty="0">
                <a:latin typeface="Gill Sans MT" panose="020B0502020104020203" pitchFamily="34" charset="0"/>
              </a:rPr>
              <a:t>求解 </a:t>
            </a:r>
            <a:r>
              <a:rPr lang="en-US" altLang="zh-CN" dirty="0">
                <a:latin typeface="Gill Sans MT" panose="020B0502020104020203" pitchFamily="34" charset="0"/>
              </a:rPr>
              <a:t>S </a:t>
            </a:r>
            <a:r>
              <a:rPr lang="zh-CN" altLang="en-US" dirty="0">
                <a:latin typeface="Gill Sans MT" panose="020B0502020104020203" pitchFamily="34" charset="0"/>
              </a:rPr>
              <a:t>和 </a:t>
            </a:r>
            <a:r>
              <a:rPr lang="en-US" altLang="zh-CN" dirty="0">
                <a:latin typeface="Gill Sans MT" panose="020B0502020104020203" pitchFamily="34" charset="0"/>
              </a:rPr>
              <a:t>Z </a:t>
            </a:r>
            <a:r>
              <a:rPr lang="zh-CN" altLang="en-US" dirty="0">
                <a:latin typeface="Gill Sans MT" panose="020B0502020104020203" pitchFamily="34" charset="0"/>
              </a:rPr>
              <a:t>有很多种方法，这里列举中其中一种线性量化的求解方式（</a:t>
            </a:r>
            <a:r>
              <a:rPr lang="en-US" altLang="zh-CN" dirty="0">
                <a:latin typeface="Gill Sans MT" panose="020B0502020104020203" pitchFamily="34" charset="0"/>
              </a:rPr>
              <a:t>MinMax</a:t>
            </a:r>
            <a:r>
              <a:rPr lang="zh-CN" altLang="en-US" dirty="0">
                <a:latin typeface="Gill Sans MT" panose="020B0502020104020203" pitchFamily="34" charset="0"/>
              </a:rPr>
              <a:t>）如下：</a:t>
            </a:r>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r>
              <a:rPr lang="en-US" altLang="zh-CN" dirty="0" err="1">
                <a:latin typeface="Gill Sans MT" panose="020B0502020104020203" pitchFamily="34" charset="0"/>
              </a:rPr>
              <a:t>Rmax</a:t>
            </a:r>
            <a:r>
              <a:rPr lang="en-US" altLang="zh-CN" dirty="0">
                <a:latin typeface="Gill Sans MT" panose="020B0502020104020203" pitchFamily="34" charset="0"/>
              </a:rPr>
              <a:t>​ </a:t>
            </a:r>
            <a:r>
              <a:rPr lang="zh-CN" altLang="en-US" dirty="0">
                <a:latin typeface="Gill Sans MT" panose="020B0502020104020203" pitchFamily="34" charset="0"/>
              </a:rPr>
              <a:t>表示输入浮点数据中的最大值</a:t>
            </a:r>
          </a:p>
          <a:p>
            <a:r>
              <a:rPr lang="en-US" altLang="zh-CN" dirty="0" err="1">
                <a:latin typeface="Gill Sans MT" panose="020B0502020104020203" pitchFamily="34" charset="0"/>
              </a:rPr>
              <a:t>Rmin</a:t>
            </a:r>
            <a:r>
              <a:rPr lang="en-US" altLang="zh-CN" dirty="0">
                <a:latin typeface="Gill Sans MT" panose="020B0502020104020203" pitchFamily="34" charset="0"/>
              </a:rPr>
              <a:t>​ </a:t>
            </a:r>
            <a:r>
              <a:rPr lang="zh-CN" altLang="en-US" dirty="0">
                <a:latin typeface="Gill Sans MT" panose="020B0502020104020203" pitchFamily="34" charset="0"/>
              </a:rPr>
              <a:t>表示输入浮点数据中的最小值</a:t>
            </a:r>
          </a:p>
          <a:p>
            <a:r>
              <a:rPr lang="en-US" altLang="zh-CN" dirty="0" err="1">
                <a:latin typeface="Gill Sans MT" panose="020B0502020104020203" pitchFamily="34" charset="0"/>
              </a:rPr>
              <a:t>Qmax</a:t>
            </a:r>
            <a:r>
              <a:rPr lang="zh-CN" altLang="en-US" dirty="0">
                <a:latin typeface="Gill Sans MT" panose="020B0502020104020203" pitchFamily="34" charset="0"/>
              </a:rPr>
              <a:t> 表示最大的定点值（</a:t>
            </a:r>
            <a:r>
              <a:rPr lang="en-US" altLang="zh-CN" dirty="0">
                <a:latin typeface="Gill Sans MT" panose="020B0502020104020203" pitchFamily="34" charset="0"/>
              </a:rPr>
              <a:t>127 / 255</a:t>
            </a:r>
            <a:r>
              <a:rPr lang="zh-CN" altLang="en-US" dirty="0">
                <a:latin typeface="Gill Sans MT" panose="020B0502020104020203" pitchFamily="34" charset="0"/>
              </a:rPr>
              <a:t>）</a:t>
            </a:r>
          </a:p>
          <a:p>
            <a:r>
              <a:rPr lang="en-US" altLang="zh-CN" dirty="0" err="1">
                <a:latin typeface="Gill Sans MT" panose="020B0502020104020203" pitchFamily="34" charset="0"/>
              </a:rPr>
              <a:t>Qmin</a:t>
            </a:r>
            <a:r>
              <a:rPr lang="zh-CN" altLang="en-US" dirty="0">
                <a:latin typeface="Gill Sans MT" panose="020B0502020104020203" pitchFamily="34" charset="0"/>
              </a:rPr>
              <a:t> 表示最小的定点值（</a:t>
            </a:r>
            <a:r>
              <a:rPr lang="en-US" altLang="zh-CN" dirty="0">
                <a:latin typeface="Gill Sans MT" panose="020B0502020104020203" pitchFamily="34" charset="0"/>
              </a:rPr>
              <a:t>-128 / 0</a:t>
            </a:r>
            <a:r>
              <a:rPr lang="zh-CN" altLang="en-US" dirty="0">
                <a:latin typeface="Gill Sans MT" panose="020B0502020104020203" pitchFamily="34" charset="0"/>
              </a:rPr>
              <a:t>）</a:t>
            </a:r>
          </a:p>
        </p:txBody>
      </p:sp>
      <p:pic>
        <p:nvPicPr>
          <p:cNvPr id="3074" name="Picture 2" descr="equation.pdf">
            <a:extLst>
              <a:ext uri="{FF2B5EF4-FFF2-40B4-BE49-F238E27FC236}">
                <a16:creationId xmlns:a16="http://schemas.microsoft.com/office/drawing/2014/main" id="{39B81A24-3D1C-1E49-B213-D42C853B5CB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24177" y="2132856"/>
            <a:ext cx="20828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quation.pdf">
            <a:extLst>
              <a:ext uri="{FF2B5EF4-FFF2-40B4-BE49-F238E27FC236}">
                <a16:creationId xmlns:a16="http://schemas.microsoft.com/office/drawing/2014/main" id="{B1BFF306-6EDF-E245-A20F-CC3C0C8A7A3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14627" y="3238169"/>
            <a:ext cx="2501900" cy="27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3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AE7C04-F93B-3143-92F0-BE521B6C5C41}"/>
                  </a:ext>
                </a:extLst>
              </p:cNvPr>
              <p:cNvSpPr>
                <a:spLocks noGrp="1"/>
              </p:cNvSpPr>
              <p:nvPr>
                <p:ph sz="half" idx="1"/>
              </p:nvPr>
            </p:nvSpPr>
            <p:spPr/>
            <p:txBody>
              <a:bodyPr/>
              <a:lstStyle/>
              <a:p>
                <a:pPr>
                  <a:lnSpc>
                    <a:spcPct val="130000"/>
                  </a:lnSpc>
                </a:pPr>
                <a:r>
                  <a:rPr lang="zh-CN" altLang="en-US" dirty="0">
                    <a:latin typeface="Gill Sans MT" panose="020B0502020104020203" pitchFamily="34" charset="0"/>
                  </a:rPr>
                  <a:t>量化算法原始浮点精度数据与量化后 </a:t>
                </a:r>
                <a:r>
                  <a:rPr lang="en-US" altLang="zh-CN" dirty="0">
                    <a:latin typeface="Gill Sans MT" panose="020B0502020104020203" pitchFamily="34" charset="0"/>
                  </a:rPr>
                  <a:t>INT8</a:t>
                </a:r>
                <a:r>
                  <a:rPr lang="zh-CN" altLang="en-US" dirty="0">
                    <a:latin typeface="Gill Sans MT" panose="020B0502020104020203" pitchFamily="34" charset="0"/>
                  </a:rPr>
                  <a:t> 数据的转换如下：</a:t>
                </a:r>
                <a:br>
                  <a:rPr lang="en-US" altLang="zh-CN" dirty="0">
                    <a:latin typeface="Gill Sans MT" panose="020B0502020104020203" pitchFamily="34" charset="0"/>
                  </a:rPr>
                </a:br>
                <a:endParaRPr lang="en-US" altLang="zh-CN" i="1" dirty="0">
                  <a:latin typeface="Gill Sans MT" panose="020B0502020104020203" pitchFamily="34" charset="0"/>
                </a:endParaRPr>
              </a:p>
              <a:p>
                <a:pPr>
                  <a:lnSpc>
                    <a:spcPct val="130000"/>
                  </a:lnSpc>
                </a:pPr>
                <a:endParaRPr lang="en-US" altLang="zh-CN" i="1" dirty="0">
                  <a:latin typeface="Gill Sans MT" panose="020B0502020104020203" pitchFamily="34" charset="0"/>
                </a:endParaRPr>
              </a:p>
              <a:p>
                <a:pPr>
                  <a:lnSpc>
                    <a:spcPct val="130000"/>
                  </a:lnSpc>
                </a:pPr>
                <a:r>
                  <a:rPr lang="zh-CN" altLang="en-US" dirty="0"/>
                  <a:t>确定后通过原始</a:t>
                </a:r>
                <a:r>
                  <a:rPr lang="en-US" altLang="zh-CN" dirty="0"/>
                  <a:t>float32</a:t>
                </a:r>
                <a:r>
                  <a:rPr lang="zh-CN" altLang="en-US" dirty="0"/>
                  <a:t>高精度数据计算得到</a:t>
                </a:r>
                <a:r>
                  <a:rPr lang="en-US" altLang="zh-CN" dirty="0"/>
                  <a:t>uint8</a:t>
                </a:r>
                <a:r>
                  <a:rPr lang="zh-CN" altLang="en-US" dirty="0"/>
                  <a:t>数据的转换即为如下公式所示：</a:t>
                </a:r>
                <a:br>
                  <a:rPr lang="en-US" altLang="zh-CN" dirty="0"/>
                </a:br>
                <a:endParaRPr lang="en-US" altLang="zh-CN" dirty="0"/>
              </a:p>
              <a:p>
                <a:pPr>
                  <a:lnSpc>
                    <a:spcPct val="130000"/>
                  </a:lnSpc>
                </a:pPr>
                <a:endParaRPr lang="en-US" altLang="zh-CN" dirty="0">
                  <a:latin typeface="Gill Sans MT" panose="020B0502020104020203" pitchFamily="34" charset="0"/>
                </a:endParaRPr>
              </a:p>
              <a:p>
                <a:pPr>
                  <a:lnSpc>
                    <a:spcPct val="130000"/>
                  </a:lnSpc>
                </a:pPr>
                <a:r>
                  <a:rPr lang="zh-CN" altLang="en-US" dirty="0"/>
                  <a:t>若待量化数据的取值范围为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𝑋𝑚𝑖𝑛</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𝑋𝑚𝑎𝑥</m:t>
                    </m:r>
                    <m:r>
                      <a:rPr lang="en-US" altLang="zh-CN" b="0" i="1" smtClean="0">
                        <a:latin typeface="Cambria Math" panose="02040503050406030204" pitchFamily="18" charset="0"/>
                      </a:rPr>
                      <m:t>]</m:t>
                    </m:r>
                  </m:oMath>
                </a14:m>
                <a:r>
                  <a:rPr lang="zh-CN" altLang="en-US" dirty="0"/>
                  <a:t>，则 </a:t>
                </a:r>
                <a14:m>
                  <m:oMath xmlns:m="http://schemas.openxmlformats.org/officeDocument/2006/math">
                    <m:r>
                      <a:rPr lang="en-US" altLang="zh-CN" b="0" i="1" smtClean="0">
                        <a:latin typeface="Cambria Math" panose="02040503050406030204" pitchFamily="18" charset="0"/>
                      </a:rPr>
                      <m:t>𝑠𝑐𝑎𝑙𝑒</m:t>
                    </m:r>
                    <m:r>
                      <a:rPr lang="zh-CN" altLang="en-US" b="0" i="1" smtClean="0">
                        <a:latin typeface="Cambria Math" panose="02040503050406030204" pitchFamily="18" charset="0"/>
                      </a:rPr>
                      <m:t> </m:t>
                    </m:r>
                  </m:oMath>
                </a14:m>
                <a:r>
                  <a:rPr lang="zh-CN" altLang="en-US" dirty="0"/>
                  <a:t>的计算公式如下：</a:t>
                </a:r>
                <a:endParaRPr lang="en-US" altLang="zh-CN" dirty="0"/>
              </a:p>
              <a:p>
                <a:pPr>
                  <a:lnSpc>
                    <a:spcPct val="130000"/>
                  </a:lnSpc>
                </a:pPr>
                <a:endParaRPr lang="en-US" altLang="zh-CN" dirty="0">
                  <a:latin typeface="Gill Sans MT" panose="020B0502020104020203" pitchFamily="34" charset="0"/>
                </a:endParaRPr>
              </a:p>
              <a:p>
                <a:endParaRPr lang="en-US" altLang="zh-CN" dirty="0"/>
              </a:p>
              <a:p>
                <a:r>
                  <a:rPr lang="en-US" altLang="zh-CN" dirty="0"/>
                  <a:t>offset</a:t>
                </a:r>
                <a:r>
                  <a:rPr lang="zh-CN" altLang="en-US" dirty="0"/>
                  <a:t>的计算方式如下：</a:t>
                </a:r>
              </a:p>
              <a:p>
                <a:pPr marL="0" indent="0">
                  <a:buNone/>
                </a:pPr>
                <a:br>
                  <a:rPr lang="en-US" altLang="zh-CN" dirty="0"/>
                </a:br>
                <a:endParaRPr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CCAE7C04-F93B-3143-92F0-BE521B6C5C41}"/>
                  </a:ext>
                </a:extLst>
              </p:cNvPr>
              <p:cNvSpPr>
                <a:spLocks noGrp="1" noRot="1" noChangeAspect="1" noMove="1" noResize="1" noEditPoints="1" noAdjustHandles="1" noChangeArrowheads="1" noChangeShapeType="1" noTextEdit="1"/>
              </p:cNvSpPr>
              <p:nvPr>
                <p:ph sz="half" idx="1"/>
              </p:nvPr>
            </p:nvSpPr>
            <p:spPr>
              <a:blipFill>
                <a:blip r:embed="rId2"/>
                <a:stretch>
                  <a:fillRect l="-579"/>
                </a:stretch>
              </a:blipFill>
            </p:spPr>
            <p:txBody>
              <a:bodyPr/>
              <a:lstStyle/>
              <a:p>
                <a:r>
                  <a:rPr lang="zh-CN" altLang="en-US">
                    <a:noFill/>
                  </a:rPr>
                  <a:t> </a:t>
                </a:r>
              </a:p>
            </p:txBody>
          </p:sp>
        </mc:Fallback>
      </mc:AlternateContent>
      <p:pic>
        <p:nvPicPr>
          <p:cNvPr id="4098" name="Picture 2" descr="equation.pdf">
            <a:extLst>
              <a:ext uri="{FF2B5EF4-FFF2-40B4-BE49-F238E27FC236}">
                <a16:creationId xmlns:a16="http://schemas.microsoft.com/office/drawing/2014/main" id="{B50F2C40-DEE7-2744-BCB3-59EA435C584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51171" y="2060848"/>
            <a:ext cx="37084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quation.pdf">
            <a:extLst>
              <a:ext uri="{FF2B5EF4-FFF2-40B4-BE49-F238E27FC236}">
                <a16:creationId xmlns:a16="http://schemas.microsoft.com/office/drawing/2014/main" id="{E1A8740B-D8D8-D24E-94B0-41454DEF653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88581" y="3284984"/>
            <a:ext cx="4419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quation.pdf">
            <a:extLst>
              <a:ext uri="{FF2B5EF4-FFF2-40B4-BE49-F238E27FC236}">
                <a16:creationId xmlns:a16="http://schemas.microsoft.com/office/drawing/2014/main" id="{724FCE58-0C83-A843-BF79-391FED84F67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63181" y="4449853"/>
            <a:ext cx="4445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equation.pdf">
            <a:extLst>
              <a:ext uri="{FF2B5EF4-FFF2-40B4-BE49-F238E27FC236}">
                <a16:creationId xmlns:a16="http://schemas.microsoft.com/office/drawing/2014/main" id="{67D0B7B9-4ABC-C24C-9087-D9041730A0C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64781" y="5640288"/>
            <a:ext cx="4241800"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59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Learning Accurate Low-Bit Deep Neural Networks with Stochastic Quantization</a:t>
            </a:r>
          </a:p>
          <a:p>
            <a:r>
              <a:rPr lang="en-US" altLang="zh-CN" sz="1200" dirty="0">
                <a:latin typeface="Gill Sans MT" panose="020B0502020104020203" pitchFamily="34" charset="0"/>
              </a:rPr>
              <a:t>Differentiable Soft Quantization: Bridging Full-Precision and Low-Bit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ICCV 2019</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IR-Net: Forward and Backward Information Retention for Highly Accurate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Towards Unified INT8 Training for Convolutional Neural Network</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Rotation Consistent Margin Loss for Efficient Low-bit Face Recognition</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DMS: Differentiable diMension Search for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ICLR 2020 Workshop</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Nagel, Markus, et al. "A white paper on neural network quantization." </a:t>
            </a:r>
            <a:r>
              <a:rPr lang="en-US" altLang="zh-CN" sz="1200" i="1" dirty="0">
                <a:latin typeface="Gill Sans MT" panose="020B0502020104020203" pitchFamily="34" charset="0"/>
              </a:rPr>
              <a:t>arXiv preprint arXiv:2106.08295</a:t>
            </a:r>
            <a:r>
              <a:rPr lang="en-US" altLang="zh-CN" sz="1200" dirty="0">
                <a:latin typeface="Gill Sans MT" panose="020B0502020104020203" pitchFamily="34" charset="0"/>
              </a:rPr>
              <a:t> (2021).</a:t>
            </a:r>
          </a:p>
          <a:p>
            <a:r>
              <a:rPr lang="en-US" altLang="zh-CN" sz="1200" dirty="0">
                <a:latin typeface="Gill Sans MT" panose="020B0502020104020203" pitchFamily="34" charset="0"/>
              </a:rPr>
              <a:t>Krishnamoorthi, Raghuraman. "Quantizing deep convolutional networks for efficient inference: A whitepaper."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arXiv:1806.08342 (2018)</a:t>
            </a:r>
          </a:p>
          <a:p>
            <a:r>
              <a:rPr lang="zh-CN" altLang="en-US" sz="1200" dirty="0">
                <a:latin typeface="Gill Sans MT" panose="020B0502020104020203" pitchFamily="34" charset="0"/>
              </a:rPr>
              <a:t>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网络模型低比特量化 </a:t>
            </a:r>
            <a:r>
              <a:rPr lang="en-US" altLang="zh-CN" sz="1200" dirty="0">
                <a:latin typeface="Gill Sans MT" panose="020B0502020104020203" pitchFamily="34" charset="0"/>
                <a:hlinkClick r:id="rId2">
                  <a:extLst>
                    <a:ext uri="{A12FA001-AC4F-418D-AE19-62706E023703}">
                      <ahyp:hlinkClr xmlns:ahyp="http://schemas.microsoft.com/office/drawing/2018/hyperlinkcolor" val="tx"/>
                    </a:ext>
                  </a:extLst>
                </a:hlinkClick>
              </a:rPr>
              <a:t>https://zhuanlan.zhihu.com/p/453992336</a:t>
            </a:r>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a:solidFill>
                  <a:srgbClr val="374154"/>
                </a:solidFill>
                <a:latin typeface="Microsoft YaHei" panose="020B0503020204020204" pitchFamily="34" charset="-122"/>
                <a:ea typeface="Microsoft YaHei" panose="020B0503020204020204" pitchFamily="34" charset="-122"/>
              </a:rPr>
              <a:t>加快推理速度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1180135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低比特量化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Concept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 </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Aware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感知量化（</a:t>
            </a:r>
            <a:r>
              <a:rPr lang="en-US" altLang="zh-CN" sz="2000" dirty="0">
                <a:solidFill>
                  <a:srgbClr val="374154"/>
                </a:solidFill>
                <a:latin typeface="Gill Sans MT" panose="020B0502020104020203" pitchFamily="34" charset="0"/>
              </a:rPr>
              <a:t>QAT</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Post-Training 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训练后量化（</a:t>
            </a:r>
            <a:r>
              <a:rPr lang="en-US" altLang="zh-CN" sz="2000" dirty="0">
                <a:solidFill>
                  <a:srgbClr val="374154"/>
                </a:solidFill>
                <a:latin typeface="Gill Sans MT" panose="020B0502020104020203" pitchFamily="34" charset="0"/>
              </a:rPr>
              <a:t>PTQ</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量化部署</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量化基础</a:t>
            </a:r>
          </a:p>
        </p:txBody>
      </p:sp>
    </p:spTree>
    <p:extLst>
      <p:ext uri="{BB962C8B-B14F-4D97-AF65-F5344CB8AC3E}">
        <p14:creationId xmlns:p14="http://schemas.microsoft.com/office/powerpoint/2010/main" val="4797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模型量化</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p:txBody>
          <a:bodyPr/>
          <a:lstStyle/>
          <a:p>
            <a:r>
              <a:rPr lang="zh-CN" altLang="en-US" dirty="0">
                <a:latin typeface="Gill Sans MT" panose="020B0502020104020203" pitchFamily="34" charset="0"/>
              </a:rPr>
              <a:t>模型量化是一种将浮点计算转成低比特定点计算的技术，可以有效的降低模型计算强度、参数大小和内存消耗，但往往带来巨大的精度损失。尤其是在极低比特</a:t>
            </a:r>
            <a:r>
              <a:rPr lang="en-US" altLang="zh-CN" dirty="0">
                <a:latin typeface="Gill Sans MT" panose="020B0502020104020203" pitchFamily="34" charset="0"/>
              </a:rPr>
              <a:t>(&lt;4bit)</a:t>
            </a:r>
            <a:r>
              <a:rPr lang="zh-CN" altLang="en-US" dirty="0">
                <a:latin typeface="Gill Sans MT" panose="020B0502020104020203" pitchFamily="34" charset="0"/>
              </a:rPr>
              <a:t>、二值网络</a:t>
            </a:r>
            <a:r>
              <a:rPr lang="en-US" altLang="zh-CN" dirty="0">
                <a:latin typeface="Gill Sans MT" panose="020B0502020104020203" pitchFamily="34" charset="0"/>
              </a:rPr>
              <a:t>(1bit)</a:t>
            </a:r>
            <a:r>
              <a:rPr lang="zh-CN" altLang="en-US" dirty="0">
                <a:latin typeface="Gill Sans MT" panose="020B0502020104020203" pitchFamily="34" charset="0"/>
              </a:rPr>
              <a:t>、甚至将梯度进行量化时，带来的精度挑战更大。</a:t>
            </a:r>
          </a:p>
        </p:txBody>
      </p:sp>
      <p:pic>
        <p:nvPicPr>
          <p:cNvPr id="4" name="图片 3">
            <a:extLst>
              <a:ext uri="{FF2B5EF4-FFF2-40B4-BE49-F238E27FC236}">
                <a16:creationId xmlns:a16="http://schemas.microsoft.com/office/drawing/2014/main" id="{59DDA6AD-729A-F544-8D1B-B177525D81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8431" y="2983029"/>
            <a:ext cx="8559899" cy="3209123"/>
          </a:xfrm>
          <a:prstGeom prst="rect">
            <a:avLst/>
          </a:prstGeom>
        </p:spPr>
      </p:pic>
    </p:spTree>
    <p:extLst>
      <p:ext uri="{BB962C8B-B14F-4D97-AF65-F5344CB8AC3E}">
        <p14:creationId xmlns:p14="http://schemas.microsoft.com/office/powerpoint/2010/main" val="343297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模型量化</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6" y="1412776"/>
            <a:ext cx="4131860" cy="4608512"/>
          </a:xfrm>
        </p:spPr>
        <p:txBody>
          <a:bodyPr/>
          <a:lstStyle/>
          <a:p>
            <a:pPr marL="0" indent="0">
              <a:buNone/>
            </a:pPr>
            <a:r>
              <a:rPr lang="zh-CN" altLang="en-US" sz="2800" b="1" dirty="0">
                <a:latin typeface="Gill Sans MT" panose="020B0502020104020203" pitchFamily="34" charset="0"/>
              </a:rPr>
              <a:t>神经网络模型特点：</a:t>
            </a:r>
            <a:endParaRPr lang="en-US" altLang="zh-CN" sz="2800" b="1"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数据参数量大 ；</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计算量大；</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内存占用大； </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模型精度高；</a:t>
            </a:r>
          </a:p>
        </p:txBody>
      </p:sp>
      <p:pic>
        <p:nvPicPr>
          <p:cNvPr id="5"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88D185F9-E2F7-F14E-B0EB-589C12C3118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94325" y="992193"/>
            <a:ext cx="5380545" cy="518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11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DF7C0-7108-CF47-8AB9-46E4C5F52DBF}"/>
              </a:ext>
            </a:extLst>
          </p:cNvPr>
          <p:cNvSpPr>
            <a:spLocks noGrp="1"/>
          </p:cNvSpPr>
          <p:nvPr>
            <p:ph type="title"/>
          </p:nvPr>
        </p:nvSpPr>
        <p:spPr/>
        <p:txBody>
          <a:bodyPr/>
          <a:lstStyle/>
          <a:p>
            <a:r>
              <a:rPr lang="zh-CN" altLang="en-US" dirty="0"/>
              <a:t>模型量化优点</a:t>
            </a:r>
            <a:endParaRPr kumimoji="1" lang="zh-CN" altLang="en-US" dirty="0"/>
          </a:p>
        </p:txBody>
      </p:sp>
      <p:sp>
        <p:nvSpPr>
          <p:cNvPr id="3" name="内容占位符 2">
            <a:extLst>
              <a:ext uri="{FF2B5EF4-FFF2-40B4-BE49-F238E27FC236}">
                <a16:creationId xmlns:a16="http://schemas.microsoft.com/office/drawing/2014/main" id="{AA3AB90F-BDAC-A74E-81C0-C5D12EF796AD}"/>
              </a:ext>
            </a:extLst>
          </p:cNvPr>
          <p:cNvSpPr>
            <a:spLocks noGrp="1"/>
          </p:cNvSpPr>
          <p:nvPr>
            <p:ph sz="half" idx="1"/>
          </p:nvPr>
        </p:nvSpPr>
        <p:spPr/>
        <p:txBody>
          <a:bodyPr/>
          <a:lstStyle/>
          <a:p>
            <a:r>
              <a:rPr lang="zh-CN" altLang="en-US" b="1" dirty="0">
                <a:latin typeface="Gill Sans MT" panose="020B0502020104020203" pitchFamily="34" charset="0"/>
              </a:rPr>
              <a:t>保持精度：</a:t>
            </a:r>
            <a:r>
              <a:rPr lang="zh-CN" altLang="en-US" dirty="0">
                <a:latin typeface="Gill Sans MT" panose="020B0502020104020203" pitchFamily="34" charset="0"/>
              </a:rPr>
              <a:t>量化会损失精度，这相当于给网络引入了噪声，但是神经网络一般对噪声是不太敏感的，只要控制好量化的程度，对高级任务精度影响可以做到很小。</a:t>
            </a:r>
            <a:endParaRPr kumimoji="1" lang="zh-CN" altLang="en-US" dirty="0">
              <a:latin typeface="Gill Sans MT" panose="020B0502020104020203" pitchFamily="34" charset="0"/>
            </a:endParaRPr>
          </a:p>
          <a:p>
            <a:r>
              <a:rPr lang="zh-CN" altLang="en-US" b="1" dirty="0">
                <a:latin typeface="Gill Sans MT" panose="020B0502020104020203" pitchFamily="34" charset="0"/>
              </a:rPr>
              <a:t>加速计算：</a:t>
            </a:r>
            <a:r>
              <a:rPr lang="zh-CN" altLang="en-US" dirty="0">
                <a:latin typeface="Gill Sans MT" panose="020B0502020104020203" pitchFamily="34" charset="0"/>
              </a:rPr>
              <a:t>传统的卷积操作都是使用</a:t>
            </a:r>
            <a:r>
              <a:rPr lang="en-US" altLang="zh-CN" dirty="0">
                <a:latin typeface="Gill Sans MT" panose="020B0502020104020203" pitchFamily="34" charset="0"/>
              </a:rPr>
              <a:t>FP32</a:t>
            </a:r>
            <a:r>
              <a:rPr lang="zh-CN" altLang="en-US" dirty="0">
                <a:latin typeface="Gill Sans MT" panose="020B0502020104020203" pitchFamily="34" charset="0"/>
              </a:rPr>
              <a:t>浮点，低比特的位数减少少计算性能也更高，</a:t>
            </a:r>
            <a:r>
              <a:rPr lang="en-US" altLang="zh-CN" dirty="0">
                <a:latin typeface="Gill Sans MT" panose="020B0502020104020203" pitchFamily="34" charset="0"/>
              </a:rPr>
              <a:t>INT8</a:t>
            </a:r>
            <a:r>
              <a:rPr lang="zh-CN" altLang="en-US" dirty="0">
                <a:latin typeface="Gill Sans MT" panose="020B0502020104020203" pitchFamily="34" charset="0"/>
              </a:rPr>
              <a:t> 相对比 </a:t>
            </a:r>
            <a:r>
              <a:rPr lang="en-US" altLang="zh-CN" dirty="0">
                <a:latin typeface="Gill Sans MT" panose="020B0502020104020203" pitchFamily="34" charset="0"/>
              </a:rPr>
              <a:t>FP32</a:t>
            </a:r>
            <a:r>
              <a:rPr lang="zh-CN" altLang="en-US" dirty="0">
                <a:latin typeface="Gill Sans MT" panose="020B0502020104020203" pitchFamily="34" charset="0"/>
              </a:rPr>
              <a:t> 的加速比可达到</a:t>
            </a:r>
            <a:r>
              <a:rPr lang="en-US" altLang="zh-CN" dirty="0">
                <a:latin typeface="Gill Sans MT" panose="020B0502020104020203" pitchFamily="34" charset="0"/>
              </a:rPr>
              <a:t>3</a:t>
            </a:r>
            <a:r>
              <a:rPr lang="zh-CN" altLang="en-US" dirty="0">
                <a:latin typeface="Gill Sans MT" panose="020B0502020104020203" pitchFamily="34" charset="0"/>
              </a:rPr>
              <a:t>倍甚至更高</a:t>
            </a:r>
            <a:endParaRPr lang="en-US" altLang="zh-CN" dirty="0">
              <a:latin typeface="Gill Sans MT" panose="020B0502020104020203" pitchFamily="34" charset="0"/>
            </a:endParaRPr>
          </a:p>
          <a:p>
            <a:endParaRPr lang="en-US" altLang="zh-CN" b="1" dirty="0">
              <a:latin typeface="Gill Sans MT" panose="020B0502020104020203" pitchFamily="34" charset="0"/>
            </a:endParaRPr>
          </a:p>
          <a:p>
            <a:r>
              <a:rPr lang="zh-CN" altLang="en-US" b="1" dirty="0">
                <a:latin typeface="Gill Sans MT" panose="020B0502020104020203" pitchFamily="34" charset="0"/>
              </a:rPr>
              <a:t>节省内存：</a:t>
            </a:r>
            <a:r>
              <a:rPr lang="zh-CN" altLang="en-US" dirty="0">
                <a:latin typeface="Gill Sans MT" panose="020B0502020104020203" pitchFamily="34" charset="0"/>
              </a:rPr>
              <a:t>与 </a:t>
            </a:r>
            <a:r>
              <a:rPr lang="en-US" altLang="zh-CN" dirty="0">
                <a:latin typeface="Gill Sans MT" panose="020B0502020104020203" pitchFamily="34" charset="0"/>
              </a:rPr>
              <a:t>FP32</a:t>
            </a:r>
            <a:r>
              <a:rPr lang="zh-CN" altLang="en-US" dirty="0">
                <a:latin typeface="Gill Sans MT" panose="020B0502020104020203" pitchFamily="34" charset="0"/>
              </a:rPr>
              <a:t> 类型相比，</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INT4</a:t>
            </a:r>
            <a:r>
              <a:rPr lang="zh-CN" altLang="en-US" dirty="0">
                <a:latin typeface="Gill Sans MT" panose="020B0502020104020203" pitchFamily="34" charset="0"/>
              </a:rPr>
              <a:t> 低精度类型所占用空间更小，对应存储空间和传输时间都可以大幅下降。</a:t>
            </a:r>
            <a:endParaRPr lang="en-US" altLang="zh-CN" dirty="0">
              <a:latin typeface="Gill Sans MT" panose="020B0502020104020203" pitchFamily="34" charset="0"/>
            </a:endParaRPr>
          </a:p>
          <a:p>
            <a:r>
              <a:rPr lang="zh-CN" altLang="en-US" b="1" dirty="0">
                <a:latin typeface="Gill Sans MT" panose="020B0502020104020203" pitchFamily="34" charset="0"/>
              </a:rPr>
              <a:t>节能和减少芯片面积：</a:t>
            </a:r>
            <a:r>
              <a:rPr lang="zh-CN" altLang="en-US" dirty="0">
                <a:latin typeface="Gill Sans MT" panose="020B0502020104020203" pitchFamily="34" charset="0"/>
              </a:rPr>
              <a:t>每个数使用了更少的位数，做运算时需要搬运的数据量少了，减少了访存开销（节能），同时所需的乘法器数目也减少（减少芯片面积）</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247123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模型量化</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6" y="1412776"/>
            <a:ext cx="4131860" cy="4608512"/>
          </a:xfrm>
        </p:spPr>
        <p:txBody>
          <a:bodyPr/>
          <a:lstStyle/>
          <a:p>
            <a:pPr marL="0" indent="0">
              <a:buNone/>
            </a:pPr>
            <a:r>
              <a:rPr lang="zh-CN" altLang="en-US" sz="2800" b="1" dirty="0">
                <a:latin typeface="Gill Sans MT" panose="020B0502020104020203" pitchFamily="34" charset="0"/>
              </a:rPr>
              <a:t>模型量化特点：</a:t>
            </a:r>
            <a:endParaRPr lang="en-US" altLang="zh-CN" sz="2800" b="1"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参数压缩；</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提升速度；</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降低内存；</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功耗降低；</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提升芯片面积；</a:t>
            </a:r>
            <a:endParaRPr lang="en-US" altLang="zh-CN" sz="2800" dirty="0">
              <a:latin typeface="Gill Sans MT" panose="020B0502020104020203" pitchFamily="34" charset="0"/>
            </a:endParaRPr>
          </a:p>
        </p:txBody>
      </p:sp>
      <p:pic>
        <p:nvPicPr>
          <p:cNvPr id="5" name="图片 4">
            <a:extLst>
              <a:ext uri="{FF2B5EF4-FFF2-40B4-BE49-F238E27FC236}">
                <a16:creationId xmlns:a16="http://schemas.microsoft.com/office/drawing/2014/main" id="{3A2DFD82-191A-E543-B9C9-FB030D50A970}"/>
              </a:ext>
            </a:extLst>
          </p:cNvPr>
          <p:cNvPicPr>
            <a:picLocks noChangeAspect="1"/>
          </p:cNvPicPr>
          <p:nvPr/>
        </p:nvPicPr>
        <p:blipFill>
          <a:blip r:embed="rId2"/>
          <a:stretch>
            <a:fillRect/>
          </a:stretch>
        </p:blipFill>
        <p:spPr>
          <a:xfrm>
            <a:off x="4154165" y="1889775"/>
            <a:ext cx="7639580" cy="3078449"/>
          </a:xfrm>
          <a:prstGeom prst="rect">
            <a:avLst/>
          </a:prstGeom>
        </p:spPr>
      </p:pic>
    </p:spTree>
    <p:extLst>
      <p:ext uri="{BB962C8B-B14F-4D97-AF65-F5344CB8AC3E}">
        <p14:creationId xmlns:p14="http://schemas.microsoft.com/office/powerpoint/2010/main" val="2262210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35300</TotalTime>
  <Words>1297</Words>
  <Application>Microsoft Macintosh PowerPoint</Application>
  <PresentationFormat>自定义</PresentationFormat>
  <Paragraphs>165</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Cambria Math</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推理引擎架构</vt:lpstr>
      <vt:lpstr>PowerPoint 演示文稿</vt:lpstr>
      <vt:lpstr>PowerPoint 演示文稿</vt:lpstr>
      <vt:lpstr>模型量化</vt:lpstr>
      <vt:lpstr>模型量化</vt:lpstr>
      <vt:lpstr>模型量化优点</vt:lpstr>
      <vt:lpstr>模型量化</vt:lpstr>
      <vt:lpstr>量化技术落地的三大挑战</vt:lpstr>
      <vt:lpstr>量化技术落地的三大挑战</vt:lpstr>
      <vt:lpstr>量化技术落地的三大挑战</vt:lpstr>
      <vt:lpstr>Question?</vt:lpstr>
      <vt:lpstr>PowerPoint 演示文稿</vt:lpstr>
      <vt:lpstr>量化方法</vt:lpstr>
      <vt:lpstr>量化方法</vt:lpstr>
      <vt:lpstr>量化方法比较</vt:lpstr>
      <vt:lpstr>量化原理</vt:lpstr>
      <vt:lpstr>量化类型</vt:lpstr>
      <vt:lpstr>量化原理</vt:lpstr>
      <vt:lpstr>量化原理</vt:lpstr>
      <vt:lpstr>量化原理</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6009</cp:revision>
  <dcterms:created xsi:type="dcterms:W3CDTF">2015-01-14T10:38:57Z</dcterms:created>
  <dcterms:modified xsi:type="dcterms:W3CDTF">2023-01-21T05:33:31Z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